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5" r:id="rId6"/>
    <p:sldId id="318" r:id="rId7"/>
    <p:sldId id="381" r:id="rId8"/>
    <p:sldId id="401" r:id="rId9"/>
    <p:sldId id="457" r:id="rId10"/>
    <p:sldId id="458" r:id="rId11"/>
    <p:sldId id="459" r:id="rId12"/>
    <p:sldId id="460" r:id="rId13"/>
    <p:sldId id="475" r:id="rId14"/>
    <p:sldId id="461" r:id="rId15"/>
    <p:sldId id="476" r:id="rId16"/>
    <p:sldId id="477" r:id="rId17"/>
    <p:sldId id="306" r:id="rId18"/>
    <p:sldId id="308" r:id="rId19"/>
    <p:sldId id="315" r:id="rId20"/>
    <p:sldId id="424" r:id="rId21"/>
    <p:sldId id="425" r:id="rId22"/>
    <p:sldId id="357" r:id="rId23"/>
    <p:sldId id="26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89299" autoAdjust="0"/>
  </p:normalViewPr>
  <p:slideViewPr>
    <p:cSldViewPr snapToGrid="0">
      <p:cViewPr>
        <p:scale>
          <a:sx n="80" d="100"/>
          <a:sy n="80" d="100"/>
        </p:scale>
        <p:origin x="528" y="-408"/>
      </p:cViewPr>
      <p:guideLst>
        <p:guide orient="horz" pos="2233"/>
        <p:guide pos="38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过去、现在和未来：通过心理知识的结构模型进行会话情感识别</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虑到会话语境中的每一个话语，都有丰富的语境信息。对于一个话语来说，说话者的行为和意图以及与过去、现在和将来的其他话语的互动对于更精确地模拟语境至关重要。因此，我们构建了会话中话语的心理知识感知交互图（SKAIG），然后利用图转换器网络处理SKAIG</a:t>
            </a:r>
            <a:endParaRPr lang="zh-CN" altLang="en-US"/>
          </a:p>
          <a:p>
            <a:r>
              <a:rPr lang="zh-CN" altLang="en-US"/>
              <a:t>自动知识图谱构建模型COMET</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考虑到会话语境中的每一个话语，都有丰富的语境信息。对于一个话语来说，说话者的行为和意图以及与过去、现在和将来的其他话语的互动对于更精确地模拟语境至关重要。因此，我们构建了会话中话语的心理知识感知交互图（SKAIG），然后利用图转换器网络处理SKAIG</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atomic</a:t>
            </a:r>
            <a:r>
              <a:rPr lang="zh-CN" altLang="en-US"/>
              <a:t>中有九种关系，它们涵盖了我们需要的所有关系。在这种情况下，COMET可以根据输入和选择的关系生成“then”的描述。例如，如果采用</a:t>
            </a:r>
            <a:r>
              <a:rPr lang="en-US" altLang="zh-CN"/>
              <a:t>un</a:t>
            </a:r>
            <a:r>
              <a:rPr lang="zh-CN" altLang="en-US"/>
              <a:t>和他的关系xWant作为输入，COMET将在“If un，那么X想要”生成一个推理序列。</a:t>
            </a:r>
            <a:endParaRPr lang="zh-CN" altLang="en-US"/>
          </a:p>
          <a:p>
            <a:r>
              <a:rPr lang="zh-CN" altLang="en-US"/>
              <a:t>我们将COMET 编码器最后一层的关系标记的隐藏状态作为关系的表示。</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我们利用一个L层图形转换器，通过SKAIG传播交互信息。</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我们利用一个L层图形转换器，通过SKAIG传播交互信息。</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(b)深颜色表示更多的样本被错误分类。从热图上看，快乐样本很可能被预测为兴奋，而其他消极情绪则更容易被沮丧所迷惑。</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会话情感识别（CER）是一项在会话语境中预测话语情感的任务。</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sz="1000">
                <a:sym typeface="+mn-ea"/>
              </a:rPr>
              <a:t>与传统的情感识别不同</a:t>
            </a:r>
            <a:r>
              <a:rPr lang="en-US" sz="1000">
                <a:sym typeface="+mn-ea"/>
              </a:rPr>
              <a:t>,</a:t>
            </a:r>
            <a:r>
              <a:rPr sz="1000">
                <a:sym typeface="+mn-ea"/>
              </a:rPr>
              <a:t>CER不仅需要对话语的语义信息进行建模</a:t>
            </a:r>
            <a:r>
              <a:rPr lang="en-US" sz="1000">
                <a:sym typeface="+mn-ea"/>
              </a:rPr>
              <a:t>,</a:t>
            </a:r>
            <a:r>
              <a:rPr lang="zh-CN" altLang="en-US" sz="1000">
                <a:sym typeface="+mn-ea"/>
              </a:rPr>
              <a:t>而且还有对话语间上下文信息的语境信息。</a:t>
            </a:r>
            <a:endParaRPr lang="zh-CN" altLang="en-US" sz="1000"/>
          </a:p>
          <a:p>
            <a:r>
              <a:rPr lang="zh-CN" altLang="en-US" sz="1000">
                <a:sym typeface="+mn-ea"/>
              </a:rPr>
              <a:t>之前的研究虽然对会话语境和会话互动模式进行了广泛的研究，但考虑说话人的心理状态，控制说话者的行为和意图是非常重要的。</a:t>
            </a:r>
            <a:r>
              <a:rPr lang="zh-CN" altLang="en-US" sz="1000">
                <a:sym typeface="+mn-ea"/>
              </a:rPr>
              <a:t>此外，附加在话语上的说话人信息被认为有助于对会话语境进行建模。提出了不同的说话人建模方案和相应的解决方案，以增强话语间的交互作用</a:t>
            </a:r>
            <a:endParaRPr lang="zh-CN" altLang="en-US" sz="1000"/>
          </a:p>
          <a:p>
            <a:r>
              <a:rPr lang="zh-CN" altLang="en-US" sz="1000"/>
              <a:t>心理状态会控制说话者在谈话过程中的行为和意图，这有助于更合理地预测情绪</a:t>
            </a:r>
            <a:r>
              <a:rPr lang="en-US" altLang="zh-CN" sz="1000"/>
              <a:t>,由于原始会话没有提供关于心理状态的额外信息.</a:t>
            </a:r>
            <a:endParaRPr lang="en-US" altLang="zh-CN" sz="100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Regular" panose="02020603050405020304" charset="0"/>
                <a:cs typeface="Times New Roman Regular" panose="02020603050405020304" charset="0"/>
                <a:sym typeface="+mn-ea"/>
              </a:rPr>
              <a:t>行动是指说话者在下一步要做的事情，可以由说话者自己或其他说话者触发。意图是指说话人在此步骤之前要做的事情，只能由说话人自己推断。</a:t>
            </a:r>
            <a:endParaRPr lang="en-US" altLang="zh-CN">
              <a:latin typeface="Times New Roman Regular" panose="02020603050405020304" charset="0"/>
              <a:cs typeface="Times New Roman Regular" panose="02020603050405020304" charset="0"/>
              <a:sym typeface="+mn-ea"/>
            </a:endParaRPr>
          </a:p>
          <a:p>
            <a:r>
              <a:rPr lang="zh-CN" altLang="en-US">
                <a:sym typeface="+mn-ea"/>
              </a:rPr>
              <a:t>最先进的方法引入常识知识（CSK）以顺序方式（向前和向后）对心理状态进行建模。然而，它忽略了话语之间的结构性心理互动。</a:t>
            </a:r>
            <a:endParaRPr lang="en-US" altLang="zh-CN">
              <a:latin typeface="Times New Roman Regular" panose="02020603050405020304" charset="0"/>
              <a:cs typeface="Times New Roman Regular" panose="02020603050405020304" charset="0"/>
              <a:sym typeface="+mn-ea"/>
            </a:endParaRPr>
          </a:p>
          <a:p>
            <a:r>
              <a:rPr lang="en-US" altLang="zh-CN">
                <a:latin typeface="Times New Roman Regular" panose="02020603050405020304" charset="0"/>
                <a:cs typeface="Times New Roman Regular" panose="02020603050405020304" charset="0"/>
                <a:sym typeface="+mn-ea"/>
              </a:rPr>
              <a:t>COSMIC（2020）将这种CSK引入CER，以模拟说话人的心理状态，然后利用双向GRUs在每个时间步对这些状态进行建模。然而，COSMIC忽略了语境话语对目标话语的结构性心理影响（即一个话语可以通过几个时间步直接、明确地将心理信息传递给其他话语，这不仅仅是对话语心理状态的顺序和隐式建模）。此外，向前和向后的所有心理状态建模都不符合上述CSK（2019）的性质（例如，不能向前推断意图，只能向后推断意图）</a:t>
            </a:r>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为了缓解这些问题，我们提出了亚全息知识交互图（SKAIG）。本地连接的话语充当图形中的节点。SKAIG中考虑了四种关系：xWant、oWant、xIntent和xEffect。</a:t>
            </a:r>
            <a:endParaRPr lang="zh-CN" altLang="en-US"/>
          </a:p>
          <a:p>
            <a:r>
              <a:rPr lang="zh-CN" altLang="en-US"/>
              <a:t>通过考虑过去、现在和未来这三个来源，我们相信图表可以从结构上和理性上增强上下文建模。此外，这些关系也会相应地分配给语篇之间的边缘，因此，边缘起到了塑造语篇之间心理互动的作用。为了实现这一点，我们用他们相应的知识表示来充实他们。这些表示由commonsense transformer COMET产生，它将话语和关系作为输入。由于SKAIG中的边具有需要考虑的知识表示，因此我们使用图形转换器进行消息传递。然后，我们使用最终的输出进行分类。</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为了缓解这些问题，我们提出了亚全息知识交互图（SKAIG）。本地连接的话语充当图形中的节点。SKAIG中考虑了四种关系：xWant、oWant、xIntent和xEffect。</a:t>
            </a:r>
            <a:endParaRPr lang="zh-CN" altLang="en-US"/>
          </a:p>
          <a:p>
            <a:r>
              <a:rPr lang="zh-CN" altLang="en-US"/>
              <a:t>通过考虑过去、现在和未来这三个来源，我们相信图表可以从结构上和理性上增强上下文建模。此外，这些关系也会相应地分配给语篇之间的边缘，因此，边缘起到了塑造语篇之间心理互动的作用。为了实现这一点，我们用他们相应的知识表示来充实他们。这些表示由commonsense transformer COMET产生，它将话语和关系作为输入。由于SKAIG中的边具有需要考虑的知识表示，因此我们使用图形转换器进行消息传递。然后，我们使用最终的输出进行分类。</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为了缓解这些问题，我们提出了亚全息知识交互图（SKAIG）。本地连接的话语充当图形中的节点。SKAIG中考虑了四种关系：xWant、oWant、xIntent和xEffect。</a:t>
            </a:r>
            <a:endParaRPr lang="zh-CN" altLang="en-US"/>
          </a:p>
          <a:p>
            <a:r>
              <a:rPr lang="zh-CN" altLang="en-US"/>
              <a:t>通过考虑过去、现在和未来这三个来源，我们相信图表可以从结构上和理性上增强上下文建模。此外，这些关系也会相应地分配给语篇之间的边缘，因此，边缘起到了塑造语篇之间心理互动的作用。为了实现这一点，我们用他们相应的知识表示来充实他们。这些表示由commonsense transformer COMET产生，它将话语和关系作为输入。由于SKAIG中的边具有需要考虑的知识表示，因此我们使用图形转换器进行消息传递。然后，我们使用最终的输出进行分类。</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为了缓解这些问题，我们提出了亚全息知识交互图（SKAIG）。本地连接的话语充当图形中的节点。SKAIG中考虑了四种关系：xWant、oWant、xIntent和xEffect。</a:t>
            </a:r>
            <a:endParaRPr lang="zh-CN" altLang="en-US"/>
          </a:p>
          <a:p>
            <a:r>
              <a:rPr lang="zh-CN" altLang="en-US"/>
              <a:t>通过考虑过去、现在和未来这三个来源，我们相信图表可以从结构上和理性上增强上下文建模。此外，这些关系也会相应地分配给语篇之间的边缘，因此，边缘起到了塑造语篇之间心理互动的作用。为了实现这一点，我们用他们相应的知识表示来充实他们。这些表示由commonsense transformer COMET产生，它将话语和关系作为输入。由于SKAIG中的边具有需要考虑的知识表示，因此我们使用图形转换器进行消息传递。然后，我们使用最终的输出进行分类。</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8" Type="http://schemas.openxmlformats.org/officeDocument/2006/relationships/notesSlide" Target="../notesSlides/notesSlide10.xml"/><Relationship Id="rId17" Type="http://schemas.openxmlformats.org/officeDocument/2006/relationships/slideLayout" Target="../slideLayouts/slideLayout2.xml"/><Relationship Id="rId16" Type="http://schemas.openxmlformats.org/officeDocument/2006/relationships/image" Target="../media/image44.png"/><Relationship Id="rId15" Type="http://schemas.openxmlformats.org/officeDocument/2006/relationships/image" Target="../media/image43.png"/><Relationship Id="rId14" Type="http://schemas.openxmlformats.org/officeDocument/2006/relationships/image" Target="../media/image42.png"/><Relationship Id="rId13" Type="http://schemas.openxmlformats.org/officeDocument/2006/relationships/image" Target="../media/image41.png"/><Relationship Id="rId12" Type="http://schemas.openxmlformats.org/officeDocument/2006/relationships/image" Target="../media/image40.png"/><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openxmlformats.org/officeDocument/2006/relationships/image" Target="../media/image45.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5.png"/><Relationship Id="rId15" Type="http://schemas.openxmlformats.org/officeDocument/2006/relationships/notesSlide" Target="../notesSlides/notesSlide13.xml"/><Relationship Id="rId14" Type="http://schemas.openxmlformats.org/officeDocument/2006/relationships/slideLayout" Target="../slideLayouts/slideLayout2.xml"/><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image" Target="../media/image59.png"/><Relationship Id="rId10" Type="http://schemas.openxmlformats.org/officeDocument/2006/relationships/image" Target="../media/image58.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72.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227888"/>
            <a:chOff x="0" y="-53985"/>
            <a:chExt cx="12204000" cy="1227888"/>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92202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644" y="1567856"/>
            <a:ext cx="11944160" cy="1753235"/>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Past, Present, and Future: Conversational Emotion Recognition throughStructural Modeling of Psychological Knowledge</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358130"/>
            <a:ext cx="11213465" cy="460375"/>
          </a:xfrm>
          <a:prstGeom prst="rect">
            <a:avLst/>
          </a:prstGeom>
        </p:spPr>
        <p:txBody>
          <a:bodyPr wrap="square">
            <a:spAutoFit/>
          </a:bodyPr>
          <a:lstStyle/>
          <a:p>
            <a:pPr algn="ctr"/>
            <a:r>
              <a:rPr lang="zh-CN" altLang="en-US"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EMNLP-2021)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68381" y="5358134"/>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截屏2021-11-29 上午9.32.13"/>
          <p:cNvPicPr>
            <a:picLocks noChangeAspect="1"/>
          </p:cNvPicPr>
          <p:nvPr/>
        </p:nvPicPr>
        <p:blipFill>
          <a:blip r:embed="rId7"/>
          <a:stretch>
            <a:fillRect/>
          </a:stretch>
        </p:blipFill>
        <p:spPr>
          <a:xfrm>
            <a:off x="1066165" y="3289300"/>
            <a:ext cx="10058400" cy="17024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775970" y="1532890"/>
            <a:ext cx="4189730" cy="2010410"/>
          </a:xfrm>
          <a:prstGeom prst="rect">
            <a:avLst/>
          </a:prstGeom>
        </p:spPr>
      </p:pic>
      <p:sp>
        <p:nvSpPr>
          <p:cNvPr id="4" name="文本框 3"/>
          <p:cNvSpPr txBox="1"/>
          <p:nvPr/>
        </p:nvSpPr>
        <p:spPr>
          <a:xfrm>
            <a:off x="195580" y="1134110"/>
            <a:ext cx="11158220" cy="706755"/>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Conversation-Level Encoder  </a:t>
            </a:r>
            <a:r>
              <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SKAIG Construction   </a:t>
            </a:r>
            <a:r>
              <a:rPr lang="zh-CN" altLang="en-US" sz="2000" b="1" dirty="0">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sym typeface="+mn-ea"/>
              </a:rPr>
              <a:t>COMET</a:t>
            </a:r>
            <a:endParaRPr lang="zh-CN" altLang="en-US" sz="2000"/>
          </a:p>
          <a:p>
            <a:endPar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1841500" y="1669415"/>
            <a:ext cx="2309495" cy="1576070"/>
          </a:xfrm>
          <a:prstGeom prst="roundRect">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2996565" y="3246120"/>
            <a:ext cx="0" cy="4216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截屏2021-11-29 上午10.37.21"/>
          <p:cNvPicPr>
            <a:picLocks noChangeAspect="1"/>
          </p:cNvPicPr>
          <p:nvPr/>
        </p:nvPicPr>
        <p:blipFill>
          <a:blip r:embed="rId2"/>
          <a:stretch>
            <a:fillRect/>
          </a:stretch>
        </p:blipFill>
        <p:spPr>
          <a:xfrm>
            <a:off x="7914005" y="1669415"/>
            <a:ext cx="2108200" cy="342900"/>
          </a:xfrm>
          <a:prstGeom prst="rect">
            <a:avLst/>
          </a:prstGeom>
        </p:spPr>
      </p:pic>
      <p:pic>
        <p:nvPicPr>
          <p:cNvPr id="13" name="图片 12" descr="截屏2021-11-29 上午10.38.12"/>
          <p:cNvPicPr>
            <a:picLocks noChangeAspect="1"/>
          </p:cNvPicPr>
          <p:nvPr/>
        </p:nvPicPr>
        <p:blipFill>
          <a:blip r:embed="rId3"/>
          <a:srcRect l="2471" t="14667"/>
          <a:stretch>
            <a:fillRect/>
          </a:stretch>
        </p:blipFill>
        <p:spPr>
          <a:xfrm>
            <a:off x="7914005" y="2148840"/>
            <a:ext cx="1077595" cy="325120"/>
          </a:xfrm>
          <a:prstGeom prst="rect">
            <a:avLst/>
          </a:prstGeom>
        </p:spPr>
      </p:pic>
      <p:pic>
        <p:nvPicPr>
          <p:cNvPr id="14" name="图片 13" descr="截屏2021-11-29 上午10.38.46"/>
          <p:cNvPicPr>
            <a:picLocks noChangeAspect="1"/>
          </p:cNvPicPr>
          <p:nvPr/>
        </p:nvPicPr>
        <p:blipFill>
          <a:blip r:embed="rId4"/>
          <a:stretch>
            <a:fillRect/>
          </a:stretch>
        </p:blipFill>
        <p:spPr>
          <a:xfrm>
            <a:off x="9236710" y="2148840"/>
            <a:ext cx="850900" cy="292100"/>
          </a:xfrm>
          <a:prstGeom prst="rect">
            <a:avLst/>
          </a:prstGeom>
        </p:spPr>
      </p:pic>
      <p:pic>
        <p:nvPicPr>
          <p:cNvPr id="15" name="图片 14" descr="截屏2021-11-29 上午10.39.03"/>
          <p:cNvPicPr>
            <a:picLocks noChangeAspect="1"/>
          </p:cNvPicPr>
          <p:nvPr/>
        </p:nvPicPr>
        <p:blipFill>
          <a:blip r:embed="rId5"/>
          <a:stretch>
            <a:fillRect/>
          </a:stretch>
        </p:blipFill>
        <p:spPr>
          <a:xfrm>
            <a:off x="7914005" y="2610485"/>
            <a:ext cx="2311400" cy="355600"/>
          </a:xfrm>
          <a:prstGeom prst="rect">
            <a:avLst/>
          </a:prstGeom>
        </p:spPr>
      </p:pic>
      <p:pic>
        <p:nvPicPr>
          <p:cNvPr id="16" name="图片 15" descr="截屏2021-11-29 上午10.39.23"/>
          <p:cNvPicPr>
            <a:picLocks noChangeAspect="1"/>
          </p:cNvPicPr>
          <p:nvPr/>
        </p:nvPicPr>
        <p:blipFill>
          <a:blip r:embed="rId6"/>
          <a:stretch>
            <a:fillRect/>
          </a:stretch>
        </p:blipFill>
        <p:spPr>
          <a:xfrm>
            <a:off x="10577830" y="2610485"/>
            <a:ext cx="1003300" cy="317500"/>
          </a:xfrm>
          <a:prstGeom prst="rect">
            <a:avLst/>
          </a:prstGeom>
        </p:spPr>
      </p:pic>
      <p:pic>
        <p:nvPicPr>
          <p:cNvPr id="17" name="图片 16" descr="截屏2021-11-29 上午10.44.24"/>
          <p:cNvPicPr>
            <a:picLocks noChangeAspect="1"/>
          </p:cNvPicPr>
          <p:nvPr/>
        </p:nvPicPr>
        <p:blipFill>
          <a:blip r:embed="rId7"/>
          <a:srcRect t="6783"/>
          <a:stretch>
            <a:fillRect/>
          </a:stretch>
        </p:blipFill>
        <p:spPr>
          <a:xfrm>
            <a:off x="638175" y="3667760"/>
            <a:ext cx="4717415" cy="3199765"/>
          </a:xfrm>
          <a:prstGeom prst="rect">
            <a:avLst/>
          </a:prstGeom>
        </p:spPr>
      </p:pic>
      <p:sp>
        <p:nvSpPr>
          <p:cNvPr id="20" name="文本框 19"/>
          <p:cNvSpPr txBox="1"/>
          <p:nvPr/>
        </p:nvSpPr>
        <p:spPr>
          <a:xfrm>
            <a:off x="5958840" y="3299460"/>
            <a:ext cx="5963285" cy="368300"/>
          </a:xfrm>
          <a:prstGeom prst="rect">
            <a:avLst/>
          </a:prstGeom>
          <a:noFill/>
        </p:spPr>
        <p:txBody>
          <a:bodyPr wrap="square" rtlCol="0" anchor="t">
            <a:spAutoFit/>
          </a:bodyPr>
          <a:p>
            <a:r>
              <a:rPr lang="en-US" altLang="zh-CN"/>
              <a:t>F</a:t>
            </a:r>
            <a:r>
              <a:rPr lang="zh-CN" altLang="en-US"/>
              <a:t>or two utterances   ,    where    appears before </a:t>
            </a:r>
            <a:endParaRPr lang="zh-CN" altLang="en-US"/>
          </a:p>
        </p:txBody>
      </p:sp>
      <p:pic>
        <p:nvPicPr>
          <p:cNvPr id="21" name="图片 20" descr="截屏2021-11-29 上午10.46.16"/>
          <p:cNvPicPr>
            <a:picLocks noChangeAspect="1"/>
          </p:cNvPicPr>
          <p:nvPr/>
        </p:nvPicPr>
        <p:blipFill>
          <a:blip r:embed="rId8"/>
          <a:stretch>
            <a:fillRect/>
          </a:stretch>
        </p:blipFill>
        <p:spPr>
          <a:xfrm>
            <a:off x="7914005" y="3394710"/>
            <a:ext cx="279400" cy="215900"/>
          </a:xfrm>
          <a:prstGeom prst="rect">
            <a:avLst/>
          </a:prstGeom>
        </p:spPr>
      </p:pic>
      <p:pic>
        <p:nvPicPr>
          <p:cNvPr id="22" name="图片 21" descr="截屏2021-11-29 上午10.47.02"/>
          <p:cNvPicPr>
            <a:picLocks noChangeAspect="1"/>
          </p:cNvPicPr>
          <p:nvPr/>
        </p:nvPicPr>
        <p:blipFill>
          <a:blip r:embed="rId9"/>
          <a:stretch>
            <a:fillRect/>
          </a:stretch>
        </p:blipFill>
        <p:spPr>
          <a:xfrm>
            <a:off x="8313420" y="3375660"/>
            <a:ext cx="279400" cy="254000"/>
          </a:xfrm>
          <a:prstGeom prst="rect">
            <a:avLst/>
          </a:prstGeom>
        </p:spPr>
      </p:pic>
      <p:pic>
        <p:nvPicPr>
          <p:cNvPr id="23" name="图片 22" descr="截屏2021-11-29 上午10.46.16"/>
          <p:cNvPicPr>
            <a:picLocks noChangeAspect="1"/>
          </p:cNvPicPr>
          <p:nvPr/>
        </p:nvPicPr>
        <p:blipFill>
          <a:blip r:embed="rId8"/>
          <a:stretch>
            <a:fillRect/>
          </a:stretch>
        </p:blipFill>
        <p:spPr>
          <a:xfrm>
            <a:off x="9344660" y="3394710"/>
            <a:ext cx="279400" cy="215900"/>
          </a:xfrm>
          <a:prstGeom prst="rect">
            <a:avLst/>
          </a:prstGeom>
        </p:spPr>
      </p:pic>
      <p:pic>
        <p:nvPicPr>
          <p:cNvPr id="24" name="图片 23" descr="截屏2021-11-29 上午10.47.02"/>
          <p:cNvPicPr>
            <a:picLocks noChangeAspect="1"/>
          </p:cNvPicPr>
          <p:nvPr/>
        </p:nvPicPr>
        <p:blipFill>
          <a:blip r:embed="rId9"/>
          <a:stretch>
            <a:fillRect/>
          </a:stretch>
        </p:blipFill>
        <p:spPr>
          <a:xfrm>
            <a:off x="11141710" y="3375660"/>
            <a:ext cx="279400" cy="254000"/>
          </a:xfrm>
          <a:prstGeom prst="rect">
            <a:avLst/>
          </a:prstGeom>
        </p:spPr>
      </p:pic>
      <p:pic>
        <p:nvPicPr>
          <p:cNvPr id="25" name="图片 24" descr="截屏2021-11-29 上午10.48.38"/>
          <p:cNvPicPr>
            <a:picLocks noChangeAspect="1"/>
          </p:cNvPicPr>
          <p:nvPr/>
        </p:nvPicPr>
        <p:blipFill>
          <a:blip r:embed="rId10"/>
          <a:stretch>
            <a:fillRect/>
          </a:stretch>
        </p:blipFill>
        <p:spPr>
          <a:xfrm>
            <a:off x="8008620" y="3884295"/>
            <a:ext cx="889000" cy="304800"/>
          </a:xfrm>
          <a:prstGeom prst="rect">
            <a:avLst/>
          </a:prstGeom>
        </p:spPr>
      </p:pic>
      <p:pic>
        <p:nvPicPr>
          <p:cNvPr id="26" name="图片 25" descr="截屏2021-11-29 上午10.49.32"/>
          <p:cNvPicPr>
            <a:picLocks noChangeAspect="1"/>
          </p:cNvPicPr>
          <p:nvPr/>
        </p:nvPicPr>
        <p:blipFill>
          <a:blip r:embed="rId11"/>
          <a:stretch>
            <a:fillRect/>
          </a:stretch>
        </p:blipFill>
        <p:spPr>
          <a:xfrm>
            <a:off x="7437120" y="4296410"/>
            <a:ext cx="876300" cy="279400"/>
          </a:xfrm>
          <a:prstGeom prst="rect">
            <a:avLst/>
          </a:prstGeom>
        </p:spPr>
      </p:pic>
      <p:pic>
        <p:nvPicPr>
          <p:cNvPr id="27" name="图片 26" descr="截屏2021-11-29 上午10.49.12"/>
          <p:cNvPicPr>
            <a:picLocks noChangeAspect="1"/>
          </p:cNvPicPr>
          <p:nvPr/>
        </p:nvPicPr>
        <p:blipFill>
          <a:blip r:embed="rId12"/>
          <a:stretch>
            <a:fillRect/>
          </a:stretch>
        </p:blipFill>
        <p:spPr>
          <a:xfrm>
            <a:off x="8991600" y="4296410"/>
            <a:ext cx="762000" cy="279400"/>
          </a:xfrm>
          <a:prstGeom prst="rect">
            <a:avLst/>
          </a:prstGeom>
        </p:spPr>
      </p:pic>
      <p:pic>
        <p:nvPicPr>
          <p:cNvPr id="28" name="图片 27" descr="截屏2021-11-29 上午10.49.57"/>
          <p:cNvPicPr>
            <a:picLocks noChangeAspect="1"/>
          </p:cNvPicPr>
          <p:nvPr/>
        </p:nvPicPr>
        <p:blipFill>
          <a:blip r:embed="rId13"/>
          <a:stretch>
            <a:fillRect/>
          </a:stretch>
        </p:blipFill>
        <p:spPr>
          <a:xfrm>
            <a:off x="7437120" y="4831080"/>
            <a:ext cx="1028700" cy="292100"/>
          </a:xfrm>
          <a:prstGeom prst="rect">
            <a:avLst/>
          </a:prstGeom>
        </p:spPr>
      </p:pic>
      <p:pic>
        <p:nvPicPr>
          <p:cNvPr id="29" name="图片 28" descr="截屏2021-11-29 上午10.50.13"/>
          <p:cNvPicPr>
            <a:picLocks noChangeAspect="1"/>
          </p:cNvPicPr>
          <p:nvPr/>
        </p:nvPicPr>
        <p:blipFill>
          <a:blip r:embed="rId14"/>
          <a:stretch>
            <a:fillRect/>
          </a:stretch>
        </p:blipFill>
        <p:spPr>
          <a:xfrm>
            <a:off x="8991600" y="4881880"/>
            <a:ext cx="1155700" cy="241300"/>
          </a:xfrm>
          <a:prstGeom prst="rect">
            <a:avLst/>
          </a:prstGeom>
        </p:spPr>
      </p:pic>
      <p:pic>
        <p:nvPicPr>
          <p:cNvPr id="30" name="图片 29" descr="截屏2021-11-29 上午10.50.37"/>
          <p:cNvPicPr>
            <a:picLocks noChangeAspect="1"/>
          </p:cNvPicPr>
          <p:nvPr/>
        </p:nvPicPr>
        <p:blipFill>
          <a:blip r:embed="rId15"/>
          <a:stretch>
            <a:fillRect/>
          </a:stretch>
        </p:blipFill>
        <p:spPr>
          <a:xfrm>
            <a:off x="6629400" y="5599430"/>
            <a:ext cx="3517900" cy="292100"/>
          </a:xfrm>
          <a:prstGeom prst="rect">
            <a:avLst/>
          </a:prstGeom>
        </p:spPr>
      </p:pic>
      <p:pic>
        <p:nvPicPr>
          <p:cNvPr id="31" name="图片 30" descr="截屏2021-11-29 上午10.51.50"/>
          <p:cNvPicPr>
            <a:picLocks noChangeAspect="1"/>
          </p:cNvPicPr>
          <p:nvPr/>
        </p:nvPicPr>
        <p:blipFill>
          <a:blip r:embed="rId16"/>
          <a:stretch>
            <a:fillRect/>
          </a:stretch>
        </p:blipFill>
        <p:spPr>
          <a:xfrm>
            <a:off x="10201910" y="5624830"/>
            <a:ext cx="1219200" cy="2413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775970" y="1532890"/>
            <a:ext cx="4189730" cy="2010410"/>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Conversation-Level Encoder  </a:t>
            </a:r>
            <a:r>
              <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SKAIG Construction</a:t>
            </a:r>
            <a:endPar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1841500" y="1669415"/>
            <a:ext cx="2309495" cy="1576070"/>
          </a:xfrm>
          <a:prstGeom prst="roundRect">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2996565" y="3246120"/>
            <a:ext cx="0" cy="4216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2" name="图片 11" descr="截屏2021-11-29 上午10.37.21"/>
          <p:cNvPicPr>
            <a:picLocks noChangeAspect="1"/>
          </p:cNvPicPr>
          <p:nvPr/>
        </p:nvPicPr>
        <p:blipFill>
          <a:blip r:embed="rId2"/>
          <a:stretch>
            <a:fillRect/>
          </a:stretch>
        </p:blipFill>
        <p:spPr>
          <a:xfrm>
            <a:off x="7914005" y="1669415"/>
            <a:ext cx="2108200" cy="342900"/>
          </a:xfrm>
          <a:prstGeom prst="rect">
            <a:avLst/>
          </a:prstGeom>
        </p:spPr>
      </p:pic>
      <p:pic>
        <p:nvPicPr>
          <p:cNvPr id="13" name="图片 12" descr="截屏2021-11-29 上午10.38.12"/>
          <p:cNvPicPr>
            <a:picLocks noChangeAspect="1"/>
          </p:cNvPicPr>
          <p:nvPr/>
        </p:nvPicPr>
        <p:blipFill>
          <a:blip r:embed="rId3"/>
          <a:srcRect l="2471" t="14667"/>
          <a:stretch>
            <a:fillRect/>
          </a:stretch>
        </p:blipFill>
        <p:spPr>
          <a:xfrm>
            <a:off x="7914005" y="2148840"/>
            <a:ext cx="1077595" cy="325120"/>
          </a:xfrm>
          <a:prstGeom prst="rect">
            <a:avLst/>
          </a:prstGeom>
        </p:spPr>
      </p:pic>
      <p:pic>
        <p:nvPicPr>
          <p:cNvPr id="14" name="图片 13" descr="截屏2021-11-29 上午10.38.46"/>
          <p:cNvPicPr>
            <a:picLocks noChangeAspect="1"/>
          </p:cNvPicPr>
          <p:nvPr/>
        </p:nvPicPr>
        <p:blipFill>
          <a:blip r:embed="rId4"/>
          <a:stretch>
            <a:fillRect/>
          </a:stretch>
        </p:blipFill>
        <p:spPr>
          <a:xfrm>
            <a:off x="9236710" y="2148840"/>
            <a:ext cx="850900" cy="292100"/>
          </a:xfrm>
          <a:prstGeom prst="rect">
            <a:avLst/>
          </a:prstGeom>
        </p:spPr>
      </p:pic>
      <p:pic>
        <p:nvPicPr>
          <p:cNvPr id="15" name="图片 14" descr="截屏2021-11-29 上午10.39.03"/>
          <p:cNvPicPr>
            <a:picLocks noChangeAspect="1"/>
          </p:cNvPicPr>
          <p:nvPr/>
        </p:nvPicPr>
        <p:blipFill>
          <a:blip r:embed="rId5"/>
          <a:stretch>
            <a:fillRect/>
          </a:stretch>
        </p:blipFill>
        <p:spPr>
          <a:xfrm>
            <a:off x="7914005" y="2610485"/>
            <a:ext cx="2311400" cy="355600"/>
          </a:xfrm>
          <a:prstGeom prst="rect">
            <a:avLst/>
          </a:prstGeom>
        </p:spPr>
      </p:pic>
      <p:pic>
        <p:nvPicPr>
          <p:cNvPr id="16" name="图片 15" descr="截屏2021-11-29 上午10.39.23"/>
          <p:cNvPicPr>
            <a:picLocks noChangeAspect="1"/>
          </p:cNvPicPr>
          <p:nvPr/>
        </p:nvPicPr>
        <p:blipFill>
          <a:blip r:embed="rId6"/>
          <a:stretch>
            <a:fillRect/>
          </a:stretch>
        </p:blipFill>
        <p:spPr>
          <a:xfrm>
            <a:off x="10577830" y="2610485"/>
            <a:ext cx="1003300" cy="317500"/>
          </a:xfrm>
          <a:prstGeom prst="rect">
            <a:avLst/>
          </a:prstGeom>
        </p:spPr>
      </p:pic>
      <p:pic>
        <p:nvPicPr>
          <p:cNvPr id="17" name="图片 16" descr="截屏2021-11-29 上午10.44.24"/>
          <p:cNvPicPr>
            <a:picLocks noChangeAspect="1"/>
          </p:cNvPicPr>
          <p:nvPr/>
        </p:nvPicPr>
        <p:blipFill>
          <a:blip r:embed="rId7"/>
          <a:srcRect t="6783"/>
          <a:stretch>
            <a:fillRect/>
          </a:stretch>
        </p:blipFill>
        <p:spPr>
          <a:xfrm>
            <a:off x="638175" y="3667760"/>
            <a:ext cx="4717415" cy="3199765"/>
          </a:xfrm>
          <a:prstGeom prst="rect">
            <a:avLst/>
          </a:prstGeom>
        </p:spPr>
      </p:pic>
      <p:sp>
        <p:nvSpPr>
          <p:cNvPr id="20" name="文本框 19"/>
          <p:cNvSpPr txBox="1"/>
          <p:nvPr/>
        </p:nvSpPr>
        <p:spPr>
          <a:xfrm>
            <a:off x="5958840" y="3299460"/>
            <a:ext cx="5963285" cy="368300"/>
          </a:xfrm>
          <a:prstGeom prst="rect">
            <a:avLst/>
          </a:prstGeom>
          <a:noFill/>
        </p:spPr>
        <p:txBody>
          <a:bodyPr wrap="square" rtlCol="0" anchor="t">
            <a:spAutoFit/>
          </a:bodyPr>
          <a:p>
            <a:r>
              <a:rPr lang="en-US" altLang="zh-CN"/>
              <a:t>F</a:t>
            </a:r>
            <a:r>
              <a:rPr lang="zh-CN" altLang="en-US"/>
              <a:t>or two utterances   ,    where    appears before </a:t>
            </a:r>
            <a:endParaRPr lang="zh-CN" altLang="en-US"/>
          </a:p>
        </p:txBody>
      </p:sp>
      <p:pic>
        <p:nvPicPr>
          <p:cNvPr id="21" name="图片 20" descr="截屏2021-11-29 上午10.46.16"/>
          <p:cNvPicPr>
            <a:picLocks noChangeAspect="1"/>
          </p:cNvPicPr>
          <p:nvPr/>
        </p:nvPicPr>
        <p:blipFill>
          <a:blip r:embed="rId8"/>
          <a:stretch>
            <a:fillRect/>
          </a:stretch>
        </p:blipFill>
        <p:spPr>
          <a:xfrm>
            <a:off x="7914005" y="3394710"/>
            <a:ext cx="279400" cy="215900"/>
          </a:xfrm>
          <a:prstGeom prst="rect">
            <a:avLst/>
          </a:prstGeom>
        </p:spPr>
      </p:pic>
      <p:pic>
        <p:nvPicPr>
          <p:cNvPr id="22" name="图片 21" descr="截屏2021-11-29 上午10.47.02"/>
          <p:cNvPicPr>
            <a:picLocks noChangeAspect="1"/>
          </p:cNvPicPr>
          <p:nvPr/>
        </p:nvPicPr>
        <p:blipFill>
          <a:blip r:embed="rId9"/>
          <a:stretch>
            <a:fillRect/>
          </a:stretch>
        </p:blipFill>
        <p:spPr>
          <a:xfrm>
            <a:off x="8313420" y="3375660"/>
            <a:ext cx="279400" cy="254000"/>
          </a:xfrm>
          <a:prstGeom prst="rect">
            <a:avLst/>
          </a:prstGeom>
        </p:spPr>
      </p:pic>
      <p:pic>
        <p:nvPicPr>
          <p:cNvPr id="23" name="图片 22" descr="截屏2021-11-29 上午10.46.16"/>
          <p:cNvPicPr>
            <a:picLocks noChangeAspect="1"/>
          </p:cNvPicPr>
          <p:nvPr/>
        </p:nvPicPr>
        <p:blipFill>
          <a:blip r:embed="rId8"/>
          <a:stretch>
            <a:fillRect/>
          </a:stretch>
        </p:blipFill>
        <p:spPr>
          <a:xfrm>
            <a:off x="9344660" y="3394710"/>
            <a:ext cx="279400" cy="215900"/>
          </a:xfrm>
          <a:prstGeom prst="rect">
            <a:avLst/>
          </a:prstGeom>
        </p:spPr>
      </p:pic>
      <p:pic>
        <p:nvPicPr>
          <p:cNvPr id="24" name="图片 23" descr="截屏2021-11-29 上午10.47.02"/>
          <p:cNvPicPr>
            <a:picLocks noChangeAspect="1"/>
          </p:cNvPicPr>
          <p:nvPr/>
        </p:nvPicPr>
        <p:blipFill>
          <a:blip r:embed="rId9"/>
          <a:stretch>
            <a:fillRect/>
          </a:stretch>
        </p:blipFill>
        <p:spPr>
          <a:xfrm>
            <a:off x="11141710" y="3375660"/>
            <a:ext cx="279400" cy="254000"/>
          </a:xfrm>
          <a:prstGeom prst="rect">
            <a:avLst/>
          </a:prstGeom>
        </p:spPr>
      </p:pic>
      <p:pic>
        <p:nvPicPr>
          <p:cNvPr id="3" name="图片 2" descr="截屏2021-11-29 上午10.55.56"/>
          <p:cNvPicPr>
            <a:picLocks noChangeAspect="1"/>
          </p:cNvPicPr>
          <p:nvPr/>
        </p:nvPicPr>
        <p:blipFill>
          <a:blip r:embed="rId10"/>
          <a:stretch>
            <a:fillRect/>
          </a:stretch>
        </p:blipFill>
        <p:spPr>
          <a:xfrm>
            <a:off x="8025130" y="4001135"/>
            <a:ext cx="1701800" cy="317500"/>
          </a:xfrm>
          <a:prstGeom prst="rect">
            <a:avLst/>
          </a:prstGeom>
        </p:spPr>
      </p:pic>
      <p:sp>
        <p:nvSpPr>
          <p:cNvPr id="5" name="文本框 4"/>
          <p:cNvSpPr txBox="1"/>
          <p:nvPr/>
        </p:nvSpPr>
        <p:spPr>
          <a:xfrm>
            <a:off x="6727190" y="4806315"/>
            <a:ext cx="4626610" cy="922020"/>
          </a:xfrm>
          <a:prstGeom prst="rect">
            <a:avLst/>
          </a:prstGeom>
          <a:noFill/>
        </p:spPr>
        <p:txBody>
          <a:bodyPr wrap="square" rtlCol="0" anchor="t">
            <a:spAutoFit/>
          </a:bodyPr>
          <a:p>
            <a:r>
              <a:rPr lang="zh-CN" altLang="en-US"/>
              <a:t>When k= 1, the targeted utterance considers one utterance of every speaker in the past and future context respectively,</a:t>
            </a:r>
            <a:endParaRPr lang="zh-CN" altLang="en-US"/>
          </a:p>
        </p:txBody>
      </p:sp>
      <p:sp>
        <p:nvSpPr>
          <p:cNvPr id="6" name="文本框 5"/>
          <p:cNvSpPr txBox="1"/>
          <p:nvPr/>
        </p:nvSpPr>
        <p:spPr>
          <a:xfrm>
            <a:off x="6696710" y="4008120"/>
            <a:ext cx="2540000" cy="368300"/>
          </a:xfrm>
          <a:prstGeom prst="rect">
            <a:avLst/>
          </a:prstGeom>
          <a:noFill/>
        </p:spPr>
        <p:txBody>
          <a:bodyPr wrap="square" rtlCol="0" anchor="t">
            <a:spAutoFit/>
          </a:bodyPr>
          <a:p>
            <a:r>
              <a:rPr lang="zh-CN" altLang="en-US">
                <a:latin typeface="Times New Roman Regular" panose="02020603050405020304" charset="0"/>
                <a:cs typeface="Times New Roman Regular" panose="02020603050405020304" charset="0"/>
              </a:rPr>
              <a:t>COMET</a:t>
            </a:r>
            <a:r>
              <a:rPr lang="en-US" altLang="zh-CN">
                <a:latin typeface="Times New Roman Regular" panose="02020603050405020304" charset="0"/>
                <a:cs typeface="Times New Roman Regular" panose="02020603050405020304" charset="0"/>
              </a:rPr>
              <a:t>:</a:t>
            </a:r>
            <a:endParaRPr lang="en-US" altLang="zh-CN">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838200" y="1532890"/>
            <a:ext cx="4189730" cy="2010410"/>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Conversation-Level Encoder  </a:t>
            </a:r>
            <a:r>
              <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Edge Representations</a:t>
            </a:r>
            <a:endPar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1795145" y="1670050"/>
            <a:ext cx="2459990" cy="1621155"/>
          </a:xfrm>
          <a:prstGeom prst="roundRect">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3025140" y="3246120"/>
            <a:ext cx="0" cy="4216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7" name="图片 16" descr="截屏2021-11-29 上午10.44.24"/>
          <p:cNvPicPr>
            <a:picLocks noChangeAspect="1"/>
          </p:cNvPicPr>
          <p:nvPr/>
        </p:nvPicPr>
        <p:blipFill>
          <a:blip r:embed="rId2"/>
          <a:srcRect t="6783"/>
          <a:stretch>
            <a:fillRect/>
          </a:stretch>
        </p:blipFill>
        <p:spPr>
          <a:xfrm>
            <a:off x="638175" y="3667760"/>
            <a:ext cx="4717415" cy="3199765"/>
          </a:xfrm>
          <a:prstGeom prst="rect">
            <a:avLst/>
          </a:prstGeom>
        </p:spPr>
      </p:pic>
      <p:sp>
        <p:nvSpPr>
          <p:cNvPr id="6" name="文本框 5"/>
          <p:cNvSpPr txBox="1"/>
          <p:nvPr/>
        </p:nvSpPr>
        <p:spPr>
          <a:xfrm>
            <a:off x="5984875" y="2011045"/>
            <a:ext cx="6244590" cy="645160"/>
          </a:xfrm>
          <a:prstGeom prst="rect">
            <a:avLst/>
          </a:prstGeom>
          <a:noFill/>
        </p:spPr>
        <p:txBody>
          <a:bodyPr wrap="square" rtlCol="0" anchor="t">
            <a:spAutoFit/>
          </a:bodyPr>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Fortunately, commonsense transformer </a:t>
            </a:r>
            <a:r>
              <a:rPr lang="zh-CN" altLang="en-US">
                <a:solidFill>
                  <a:srgbClr val="FF0000"/>
                </a:solidFill>
                <a:latin typeface="Times New Roman Regular" panose="02020603050405020304" charset="0"/>
                <a:cs typeface="Times New Roman Regular" panose="02020603050405020304" charset="0"/>
              </a:rPr>
              <a:t>COMET</a:t>
            </a:r>
            <a:r>
              <a:rPr lang="zh-CN" altLang="en-US">
                <a:latin typeface="Times New Roman Regular" panose="02020603050405020304" charset="0"/>
                <a:cs typeface="Times New Roman Regular" panose="02020603050405020304" charset="0"/>
              </a:rPr>
              <a:t> , which is a </a:t>
            </a:r>
            <a:r>
              <a:rPr lang="zh-CN" altLang="en-US">
                <a:solidFill>
                  <a:srgbClr val="FF0000"/>
                </a:solidFill>
                <a:latin typeface="Times New Roman Regular" panose="02020603050405020304" charset="0"/>
                <a:cs typeface="Times New Roman Regular" panose="02020603050405020304" charset="0"/>
              </a:rPr>
              <a:t>GPT</a:t>
            </a:r>
            <a:r>
              <a:rPr lang="zh-CN" altLang="en-US">
                <a:latin typeface="Times New Roman Regular" panose="02020603050405020304" charset="0"/>
                <a:cs typeface="Times New Roman Regular" panose="02020603050405020304" charset="0"/>
              </a:rPr>
              <a:t> model,can provide such features for all of our relations.</a:t>
            </a:r>
            <a:endParaRPr lang="zh-CN" altLang="en-US">
              <a:latin typeface="Times New Roman Regular" panose="02020603050405020304" charset="0"/>
              <a:cs typeface="Times New Roman Regular" panose="02020603050405020304" charset="0"/>
            </a:endParaRPr>
          </a:p>
        </p:txBody>
      </p:sp>
      <p:sp>
        <p:nvSpPr>
          <p:cNvPr id="7" name="文本框 6"/>
          <p:cNvSpPr txBox="1"/>
          <p:nvPr/>
        </p:nvSpPr>
        <p:spPr>
          <a:xfrm>
            <a:off x="5984875" y="2672715"/>
            <a:ext cx="6528435" cy="645160"/>
          </a:xfrm>
          <a:prstGeom prst="rect">
            <a:avLst/>
          </a:prstGeom>
          <a:noFill/>
        </p:spPr>
        <p:txBody>
          <a:bodyPr wrap="square" rtlCol="0" anchor="t">
            <a:spAutoFit/>
          </a:bodyPr>
          <a:p>
            <a:r>
              <a:rPr lang="en-US" altLang="zh-CN">
                <a:latin typeface="Times New Roman Regular" panose="02020603050405020304" charset="0"/>
                <a:cs typeface="Times New Roman Regular" panose="02020603050405020304" charset="0"/>
              </a:rPr>
              <a:t>    </a:t>
            </a:r>
            <a:r>
              <a:rPr lang="zh-CN" altLang="en-US">
                <a:latin typeface="Times New Roman Regular" panose="02020603050405020304" charset="0"/>
                <a:cs typeface="Times New Roman Regular" panose="02020603050405020304" charset="0"/>
              </a:rPr>
              <a:t>We utilize a COMET model trained on ATOMIC which is a knowledge base of </a:t>
            </a:r>
            <a:r>
              <a:rPr lang="zh-CN" altLang="en-US">
                <a:solidFill>
                  <a:srgbClr val="FF0000"/>
                </a:solidFill>
                <a:latin typeface="Times New Roman Regular" panose="02020603050405020304" charset="0"/>
                <a:cs typeface="Times New Roman Regular" panose="02020603050405020304" charset="0"/>
              </a:rPr>
              <a:t>If-Then</a:t>
            </a:r>
            <a:r>
              <a:rPr lang="zh-CN" altLang="en-US">
                <a:latin typeface="Times New Roman Regular" panose="02020603050405020304" charset="0"/>
                <a:cs typeface="Times New Roman Regular" panose="02020603050405020304" charset="0"/>
              </a:rPr>
              <a:t> reasoning</a:t>
            </a:r>
            <a:endParaRPr lang="zh-CN" altLang="en-US">
              <a:latin typeface="Times New Roman Regular" panose="02020603050405020304" charset="0"/>
              <a:cs typeface="Times New Roman Regular" panose="02020603050405020304" charset="0"/>
            </a:endParaRPr>
          </a:p>
        </p:txBody>
      </p:sp>
      <p:pic>
        <p:nvPicPr>
          <p:cNvPr id="8" name="图片 7" descr="截屏2021-11-29 下午12.24.57"/>
          <p:cNvPicPr>
            <a:picLocks noChangeAspect="1"/>
          </p:cNvPicPr>
          <p:nvPr/>
        </p:nvPicPr>
        <p:blipFill>
          <a:blip r:embed="rId3"/>
          <a:stretch>
            <a:fillRect/>
          </a:stretch>
        </p:blipFill>
        <p:spPr>
          <a:xfrm>
            <a:off x="6226810" y="3543300"/>
            <a:ext cx="2832100" cy="381000"/>
          </a:xfrm>
          <a:prstGeom prst="rect">
            <a:avLst/>
          </a:prstGeom>
        </p:spPr>
      </p:pic>
      <p:sp>
        <p:nvSpPr>
          <p:cNvPr id="11" name="文本框 10"/>
          <p:cNvSpPr txBox="1"/>
          <p:nvPr/>
        </p:nvSpPr>
        <p:spPr>
          <a:xfrm>
            <a:off x="9058910" y="3549650"/>
            <a:ext cx="5192395" cy="368300"/>
          </a:xfrm>
          <a:prstGeom prst="rect">
            <a:avLst/>
          </a:prstGeom>
          <a:noFill/>
        </p:spPr>
        <p:txBody>
          <a:bodyPr wrap="square" rtlCol="0" anchor="t">
            <a:spAutoFit/>
          </a:bodyPr>
          <a:p>
            <a:r>
              <a:rPr lang="zh-CN" altLang="en-US"/>
              <a:t> </a:t>
            </a:r>
            <a:r>
              <a:rPr lang="zh-CN" altLang="en-US">
                <a:latin typeface="Times New Roman Regular" panose="02020603050405020304" charset="0"/>
                <a:cs typeface="Times New Roman Regular" panose="02020603050405020304" charset="0"/>
              </a:rPr>
              <a:t>inputting format of COMET</a:t>
            </a:r>
            <a:endParaRPr lang="zh-CN" altLang="en-US">
              <a:latin typeface="Times New Roman Regular" panose="02020603050405020304" charset="0"/>
              <a:cs typeface="Times New Roman Regular" panose="02020603050405020304" charset="0"/>
            </a:endParaRPr>
          </a:p>
        </p:txBody>
      </p:sp>
      <p:pic>
        <p:nvPicPr>
          <p:cNvPr id="19" name="图片 18" descr="截屏2021-11-29 下午12.26.33"/>
          <p:cNvPicPr>
            <a:picLocks noChangeAspect="1"/>
          </p:cNvPicPr>
          <p:nvPr/>
        </p:nvPicPr>
        <p:blipFill>
          <a:blip r:embed="rId4"/>
          <a:stretch>
            <a:fillRect/>
          </a:stretch>
        </p:blipFill>
        <p:spPr>
          <a:xfrm>
            <a:off x="6328410" y="5666105"/>
            <a:ext cx="2730500" cy="368300"/>
          </a:xfrm>
          <a:prstGeom prst="rect">
            <a:avLst/>
          </a:prstGeom>
        </p:spPr>
      </p:pic>
      <p:pic>
        <p:nvPicPr>
          <p:cNvPr id="25" name="图片 24" descr="截屏2021-11-29 下午12.27.00"/>
          <p:cNvPicPr>
            <a:picLocks noChangeAspect="1"/>
          </p:cNvPicPr>
          <p:nvPr/>
        </p:nvPicPr>
        <p:blipFill>
          <a:blip r:embed="rId5"/>
          <a:stretch>
            <a:fillRect/>
          </a:stretch>
        </p:blipFill>
        <p:spPr>
          <a:xfrm>
            <a:off x="10263505" y="5641975"/>
            <a:ext cx="469900" cy="304800"/>
          </a:xfrm>
          <a:prstGeom prst="rect">
            <a:avLst/>
          </a:prstGeom>
        </p:spPr>
      </p:pic>
      <p:cxnSp>
        <p:nvCxnSpPr>
          <p:cNvPr id="26" name="直接箭头连接符 25"/>
          <p:cNvCxnSpPr/>
          <p:nvPr/>
        </p:nvCxnSpPr>
        <p:spPr>
          <a:xfrm flipV="1">
            <a:off x="9058910" y="5815330"/>
            <a:ext cx="1058545" cy="1905"/>
          </a:xfrm>
          <a:prstGeom prst="straightConnector1">
            <a:avLst/>
          </a:prstGeom>
          <a:ln>
            <a:solidFill>
              <a:srgbClr val="FF3300"/>
            </a:solidFill>
            <a:tailEnd type="arrow" w="med" len="med"/>
          </a:ln>
        </p:spPr>
        <p:style>
          <a:lnRef idx="1">
            <a:schemeClr val="accent2"/>
          </a:lnRef>
          <a:fillRef idx="0">
            <a:schemeClr val="accent2"/>
          </a:fillRef>
          <a:effectRef idx="0">
            <a:schemeClr val="accent2"/>
          </a:effectRef>
          <a:fontRef idx="minor">
            <a:schemeClr val="tx1"/>
          </a:fontRef>
        </p:style>
      </p:cxnSp>
      <p:pic>
        <p:nvPicPr>
          <p:cNvPr id="28" name="图片 27" descr="截屏2021-11-30 下午1.15.01"/>
          <p:cNvPicPr>
            <a:picLocks noChangeAspect="1"/>
          </p:cNvPicPr>
          <p:nvPr/>
        </p:nvPicPr>
        <p:blipFill>
          <a:blip r:embed="rId6"/>
          <a:stretch>
            <a:fillRect/>
          </a:stretch>
        </p:blipFill>
        <p:spPr>
          <a:xfrm>
            <a:off x="9109710" y="4096385"/>
            <a:ext cx="2118360" cy="327025"/>
          </a:xfrm>
          <a:prstGeom prst="rect">
            <a:avLst/>
          </a:prstGeom>
        </p:spPr>
      </p:pic>
      <p:pic>
        <p:nvPicPr>
          <p:cNvPr id="29" name="图片 28" descr="截屏2021-11-30 下午1.15.43"/>
          <p:cNvPicPr>
            <a:picLocks noChangeAspect="1"/>
          </p:cNvPicPr>
          <p:nvPr/>
        </p:nvPicPr>
        <p:blipFill>
          <a:blip r:embed="rId7"/>
          <a:stretch>
            <a:fillRect/>
          </a:stretch>
        </p:blipFill>
        <p:spPr>
          <a:xfrm>
            <a:off x="6708775" y="4389120"/>
            <a:ext cx="4645025" cy="8058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838200" y="1532890"/>
            <a:ext cx="4189730" cy="2010410"/>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Conversation-Level Encoder  </a:t>
            </a:r>
            <a:r>
              <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Graph Transformer</a:t>
            </a:r>
            <a:endPar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1819275" y="1670050"/>
            <a:ext cx="2435860" cy="1598295"/>
          </a:xfrm>
          <a:prstGeom prst="roundRect">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3037205" y="3268345"/>
            <a:ext cx="0" cy="4216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7" name="图片 16" descr="截屏2021-11-29 上午10.44.24"/>
          <p:cNvPicPr>
            <a:picLocks noChangeAspect="1"/>
          </p:cNvPicPr>
          <p:nvPr/>
        </p:nvPicPr>
        <p:blipFill>
          <a:blip r:embed="rId2"/>
          <a:srcRect t="6783"/>
          <a:stretch>
            <a:fillRect/>
          </a:stretch>
        </p:blipFill>
        <p:spPr>
          <a:xfrm>
            <a:off x="638175" y="3667760"/>
            <a:ext cx="4717415" cy="3199765"/>
          </a:xfrm>
          <a:prstGeom prst="rect">
            <a:avLst/>
          </a:prstGeom>
        </p:spPr>
      </p:pic>
      <p:pic>
        <p:nvPicPr>
          <p:cNvPr id="3" name="图片 2" descr="截屏2021-11-29 下午12.32.32"/>
          <p:cNvPicPr>
            <a:picLocks noChangeAspect="1"/>
          </p:cNvPicPr>
          <p:nvPr/>
        </p:nvPicPr>
        <p:blipFill>
          <a:blip r:embed="rId3"/>
          <a:srcRect t="12126" b="1220"/>
          <a:stretch>
            <a:fillRect/>
          </a:stretch>
        </p:blipFill>
        <p:spPr>
          <a:xfrm>
            <a:off x="6191885" y="1547495"/>
            <a:ext cx="5107305" cy="1249045"/>
          </a:xfrm>
          <a:prstGeom prst="rect">
            <a:avLst/>
          </a:prstGeom>
        </p:spPr>
      </p:pic>
      <p:pic>
        <p:nvPicPr>
          <p:cNvPr id="5" name="图片 4" descr="截屏2021-11-29 下午12.33.23"/>
          <p:cNvPicPr>
            <a:picLocks noChangeAspect="1"/>
          </p:cNvPicPr>
          <p:nvPr/>
        </p:nvPicPr>
        <p:blipFill>
          <a:blip r:embed="rId4"/>
          <a:stretch>
            <a:fillRect/>
          </a:stretch>
        </p:blipFill>
        <p:spPr>
          <a:xfrm>
            <a:off x="6269990" y="2661285"/>
            <a:ext cx="2919730" cy="351155"/>
          </a:xfrm>
          <a:prstGeom prst="rect">
            <a:avLst/>
          </a:prstGeom>
        </p:spPr>
      </p:pic>
      <p:pic>
        <p:nvPicPr>
          <p:cNvPr id="12" name="图片 11" descr="截屏2021-11-29 下午12.33.45"/>
          <p:cNvPicPr>
            <a:picLocks noChangeAspect="1"/>
          </p:cNvPicPr>
          <p:nvPr/>
        </p:nvPicPr>
        <p:blipFill>
          <a:blip r:embed="rId5"/>
          <a:stretch>
            <a:fillRect/>
          </a:stretch>
        </p:blipFill>
        <p:spPr>
          <a:xfrm>
            <a:off x="6269990" y="3012440"/>
            <a:ext cx="2920365" cy="593090"/>
          </a:xfrm>
          <a:prstGeom prst="rect">
            <a:avLst/>
          </a:prstGeom>
        </p:spPr>
      </p:pic>
      <p:pic>
        <p:nvPicPr>
          <p:cNvPr id="13" name="图片 12" descr="截屏2021-11-29 下午12.36.12"/>
          <p:cNvPicPr>
            <a:picLocks noChangeAspect="1"/>
          </p:cNvPicPr>
          <p:nvPr/>
        </p:nvPicPr>
        <p:blipFill>
          <a:blip r:embed="rId6"/>
          <a:srcRect l="3324" t="14237" b="19492"/>
          <a:stretch>
            <a:fillRect/>
          </a:stretch>
        </p:blipFill>
        <p:spPr>
          <a:xfrm>
            <a:off x="6269990" y="3743960"/>
            <a:ext cx="3841115" cy="437515"/>
          </a:xfrm>
          <a:prstGeom prst="rect">
            <a:avLst/>
          </a:prstGeom>
        </p:spPr>
      </p:pic>
      <p:pic>
        <p:nvPicPr>
          <p:cNvPr id="14" name="图片 13" descr="截屏2021-11-29 下午12.36.47"/>
          <p:cNvPicPr>
            <a:picLocks noChangeAspect="1"/>
          </p:cNvPicPr>
          <p:nvPr/>
        </p:nvPicPr>
        <p:blipFill>
          <a:blip r:embed="rId7"/>
          <a:stretch>
            <a:fillRect/>
          </a:stretch>
        </p:blipFill>
        <p:spPr>
          <a:xfrm>
            <a:off x="10441940" y="3460750"/>
            <a:ext cx="1381125" cy="283210"/>
          </a:xfrm>
          <a:prstGeom prst="rect">
            <a:avLst/>
          </a:prstGeom>
        </p:spPr>
      </p:pic>
      <p:pic>
        <p:nvPicPr>
          <p:cNvPr id="15" name="图片 14" descr="截屏2021-11-29 下午12.37.46"/>
          <p:cNvPicPr>
            <a:picLocks noChangeAspect="1"/>
          </p:cNvPicPr>
          <p:nvPr/>
        </p:nvPicPr>
        <p:blipFill>
          <a:blip r:embed="rId8"/>
          <a:stretch>
            <a:fillRect/>
          </a:stretch>
        </p:blipFill>
        <p:spPr>
          <a:xfrm>
            <a:off x="10441940" y="3822700"/>
            <a:ext cx="1557020" cy="280035"/>
          </a:xfrm>
          <a:prstGeom prst="rect">
            <a:avLst/>
          </a:prstGeom>
        </p:spPr>
      </p:pic>
      <p:pic>
        <p:nvPicPr>
          <p:cNvPr id="16" name="图片 15" descr="截屏2021-11-29 下午12.38.30"/>
          <p:cNvPicPr>
            <a:picLocks noChangeAspect="1"/>
          </p:cNvPicPr>
          <p:nvPr/>
        </p:nvPicPr>
        <p:blipFill>
          <a:blip r:embed="rId9"/>
          <a:stretch>
            <a:fillRect/>
          </a:stretch>
        </p:blipFill>
        <p:spPr>
          <a:xfrm>
            <a:off x="6269990" y="4319905"/>
            <a:ext cx="4368165" cy="1072515"/>
          </a:xfrm>
          <a:prstGeom prst="rect">
            <a:avLst/>
          </a:prstGeom>
        </p:spPr>
      </p:pic>
      <p:pic>
        <p:nvPicPr>
          <p:cNvPr id="20" name="图片 19" descr="截屏2021-11-29 下午12.40.22"/>
          <p:cNvPicPr>
            <a:picLocks noChangeAspect="1"/>
          </p:cNvPicPr>
          <p:nvPr/>
        </p:nvPicPr>
        <p:blipFill>
          <a:blip r:embed="rId10"/>
          <a:stretch>
            <a:fillRect/>
          </a:stretch>
        </p:blipFill>
        <p:spPr>
          <a:xfrm>
            <a:off x="6269990" y="5406390"/>
            <a:ext cx="2681605" cy="264160"/>
          </a:xfrm>
          <a:prstGeom prst="rect">
            <a:avLst/>
          </a:prstGeom>
        </p:spPr>
      </p:pic>
      <p:pic>
        <p:nvPicPr>
          <p:cNvPr id="21" name="图片 20" descr="截屏2021-11-29 下午12.41.22"/>
          <p:cNvPicPr>
            <a:picLocks noChangeAspect="1"/>
          </p:cNvPicPr>
          <p:nvPr/>
        </p:nvPicPr>
        <p:blipFill>
          <a:blip r:embed="rId11"/>
          <a:stretch>
            <a:fillRect/>
          </a:stretch>
        </p:blipFill>
        <p:spPr>
          <a:xfrm>
            <a:off x="6345555" y="5841365"/>
            <a:ext cx="4216400" cy="431800"/>
          </a:xfrm>
          <a:prstGeom prst="rect">
            <a:avLst/>
          </a:prstGeom>
        </p:spPr>
      </p:pic>
      <p:pic>
        <p:nvPicPr>
          <p:cNvPr id="22" name="图片 21" descr="截屏2021-11-29 下午12.41.55"/>
          <p:cNvPicPr>
            <a:picLocks noChangeAspect="1"/>
          </p:cNvPicPr>
          <p:nvPr/>
        </p:nvPicPr>
        <p:blipFill>
          <a:blip r:embed="rId12"/>
          <a:stretch>
            <a:fillRect/>
          </a:stretch>
        </p:blipFill>
        <p:spPr>
          <a:xfrm>
            <a:off x="6451600" y="6443980"/>
            <a:ext cx="2436495" cy="263525"/>
          </a:xfrm>
          <a:prstGeom prst="rect">
            <a:avLst/>
          </a:prstGeom>
        </p:spPr>
      </p:pic>
      <p:pic>
        <p:nvPicPr>
          <p:cNvPr id="23" name="图片 22" descr="截屏2021-11-29 下午12.42.38"/>
          <p:cNvPicPr>
            <a:picLocks noChangeAspect="1"/>
          </p:cNvPicPr>
          <p:nvPr/>
        </p:nvPicPr>
        <p:blipFill>
          <a:blip r:embed="rId13"/>
          <a:stretch>
            <a:fillRect/>
          </a:stretch>
        </p:blipFill>
        <p:spPr>
          <a:xfrm>
            <a:off x="9436735" y="6365875"/>
            <a:ext cx="1714500" cy="419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373380" y="1562100"/>
            <a:ext cx="4189730" cy="2010410"/>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Conversation-Level Encoder  </a:t>
            </a:r>
            <a:r>
              <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Emotion Classifier</a:t>
            </a:r>
            <a:endParaRPr lang="zh-CN" altLang="en-US"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3768090" y="1591310"/>
            <a:ext cx="916940" cy="1894205"/>
          </a:xfrm>
          <a:prstGeom prst="roundRect">
            <a:avLst>
              <a:gd name="adj" fmla="val 16689"/>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p:nvPr/>
        </p:nvCxnSpPr>
        <p:spPr>
          <a:xfrm>
            <a:off x="4226560" y="3545840"/>
            <a:ext cx="0" cy="4216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6" name="图片 5" descr="截屏2021-11-29 下午12.44.14"/>
          <p:cNvPicPr>
            <a:picLocks noChangeAspect="1"/>
          </p:cNvPicPr>
          <p:nvPr/>
        </p:nvPicPr>
        <p:blipFill>
          <a:blip r:embed="rId2"/>
          <a:srcRect t="2285" r="12840" b="24778"/>
          <a:stretch>
            <a:fillRect/>
          </a:stretch>
        </p:blipFill>
        <p:spPr>
          <a:xfrm>
            <a:off x="2500630" y="3967480"/>
            <a:ext cx="2484120" cy="2506980"/>
          </a:xfrm>
          <a:prstGeom prst="rect">
            <a:avLst/>
          </a:prstGeom>
        </p:spPr>
      </p:pic>
      <p:pic>
        <p:nvPicPr>
          <p:cNvPr id="7" name="图片 6" descr="截屏2021-11-29 下午12.45.45"/>
          <p:cNvPicPr>
            <a:picLocks noChangeAspect="1"/>
          </p:cNvPicPr>
          <p:nvPr/>
        </p:nvPicPr>
        <p:blipFill>
          <a:blip r:embed="rId3"/>
          <a:stretch>
            <a:fillRect/>
          </a:stretch>
        </p:blipFill>
        <p:spPr>
          <a:xfrm>
            <a:off x="5812790" y="1619250"/>
            <a:ext cx="4749800" cy="850900"/>
          </a:xfrm>
          <a:prstGeom prst="rect">
            <a:avLst/>
          </a:prstGeom>
        </p:spPr>
      </p:pic>
      <p:pic>
        <p:nvPicPr>
          <p:cNvPr id="8" name="图片 7" descr="截屏2021-11-29 下午12.45.58"/>
          <p:cNvPicPr>
            <a:picLocks noChangeAspect="1"/>
          </p:cNvPicPr>
          <p:nvPr/>
        </p:nvPicPr>
        <p:blipFill>
          <a:blip r:embed="rId4"/>
          <a:stretch>
            <a:fillRect/>
          </a:stretch>
        </p:blipFill>
        <p:spPr>
          <a:xfrm>
            <a:off x="6052185" y="2741930"/>
            <a:ext cx="1928495" cy="287655"/>
          </a:xfrm>
          <a:prstGeom prst="rect">
            <a:avLst/>
          </a:prstGeom>
        </p:spPr>
      </p:pic>
      <p:pic>
        <p:nvPicPr>
          <p:cNvPr id="11" name="图片 10" descr="截屏2021-11-29 下午12.46.12"/>
          <p:cNvPicPr>
            <a:picLocks noChangeAspect="1"/>
          </p:cNvPicPr>
          <p:nvPr/>
        </p:nvPicPr>
        <p:blipFill>
          <a:blip r:embed="rId5"/>
          <a:srcRect t="15680"/>
          <a:stretch>
            <a:fillRect/>
          </a:stretch>
        </p:blipFill>
        <p:spPr>
          <a:xfrm>
            <a:off x="5660390" y="3703320"/>
            <a:ext cx="5054600" cy="1102995"/>
          </a:xfrm>
          <a:prstGeom prst="rect">
            <a:avLst/>
          </a:prstGeom>
        </p:spPr>
      </p:pic>
      <p:pic>
        <p:nvPicPr>
          <p:cNvPr id="19" name="图片 18" descr="截屏2021-11-29 下午12.47.10"/>
          <p:cNvPicPr>
            <a:picLocks noChangeAspect="1"/>
          </p:cNvPicPr>
          <p:nvPr/>
        </p:nvPicPr>
        <p:blipFill>
          <a:blip r:embed="rId6"/>
          <a:stretch>
            <a:fillRect/>
          </a:stretch>
        </p:blipFill>
        <p:spPr>
          <a:xfrm>
            <a:off x="6052185" y="4968875"/>
            <a:ext cx="4407535" cy="7778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11-29 下午12.47.54"/>
          <p:cNvPicPr>
            <a:picLocks noChangeAspect="1"/>
          </p:cNvPicPr>
          <p:nvPr/>
        </p:nvPicPr>
        <p:blipFill>
          <a:blip r:embed="rId1"/>
          <a:stretch>
            <a:fillRect/>
          </a:stretch>
        </p:blipFill>
        <p:spPr>
          <a:xfrm>
            <a:off x="2823210" y="1641475"/>
            <a:ext cx="6083300" cy="43561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11-29 下午12.48.30"/>
          <p:cNvPicPr>
            <a:picLocks noChangeAspect="1"/>
          </p:cNvPicPr>
          <p:nvPr/>
        </p:nvPicPr>
        <p:blipFill>
          <a:blip r:embed="rId1"/>
          <a:stretch>
            <a:fillRect/>
          </a:stretch>
        </p:blipFill>
        <p:spPr>
          <a:xfrm>
            <a:off x="1318895" y="1279525"/>
            <a:ext cx="10058400" cy="534733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11-29 下午12.49.16"/>
          <p:cNvPicPr>
            <a:picLocks noChangeAspect="1"/>
          </p:cNvPicPr>
          <p:nvPr/>
        </p:nvPicPr>
        <p:blipFill>
          <a:blip r:embed="rId1"/>
          <a:stretch>
            <a:fillRect/>
          </a:stretch>
        </p:blipFill>
        <p:spPr>
          <a:xfrm>
            <a:off x="1068705" y="1490980"/>
            <a:ext cx="5173980" cy="5248910"/>
          </a:xfrm>
          <a:prstGeom prst="rect">
            <a:avLst/>
          </a:prstGeom>
        </p:spPr>
      </p:pic>
      <p:pic>
        <p:nvPicPr>
          <p:cNvPr id="4" name="图片 3" descr="截屏2021-11-29 下午12.49.54"/>
          <p:cNvPicPr>
            <a:picLocks noChangeAspect="1"/>
          </p:cNvPicPr>
          <p:nvPr/>
        </p:nvPicPr>
        <p:blipFill>
          <a:blip r:embed="rId2"/>
          <a:stretch>
            <a:fillRect/>
          </a:stretch>
        </p:blipFill>
        <p:spPr>
          <a:xfrm>
            <a:off x="7193915" y="1337310"/>
            <a:ext cx="4001135" cy="53384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1-11-29 下午12.50.33"/>
          <p:cNvPicPr>
            <a:picLocks noChangeAspect="1"/>
          </p:cNvPicPr>
          <p:nvPr/>
        </p:nvPicPr>
        <p:blipFill>
          <a:blip r:embed="rId1"/>
          <a:stretch>
            <a:fillRect/>
          </a:stretch>
        </p:blipFill>
        <p:spPr>
          <a:xfrm>
            <a:off x="930275" y="1963420"/>
            <a:ext cx="10058400" cy="41948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1-11-29 下午12.53.39"/>
          <p:cNvPicPr>
            <a:picLocks noChangeAspect="1"/>
          </p:cNvPicPr>
          <p:nvPr/>
        </p:nvPicPr>
        <p:blipFill>
          <a:blip r:embed="rId1"/>
          <a:stretch>
            <a:fillRect/>
          </a:stretch>
        </p:blipFill>
        <p:spPr>
          <a:xfrm>
            <a:off x="2823210" y="1397000"/>
            <a:ext cx="6172200" cy="5461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184084"/>
            <a:ext cx="3657600" cy="255333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1257489"/>
            <a:ext cx="10515600" cy="588456"/>
          </a:xfrm>
        </p:spPr>
        <p:txBody>
          <a:bodyPr/>
          <a:lstStyle/>
          <a:p>
            <a:r>
              <a:rPr lang="en-US" altLang="zh-CN" sz="4400" smtClean="0">
                <a:solidFill>
                  <a:schemeClr val="accent1">
                    <a:lumMod val="50000"/>
                  </a:schemeClr>
                </a:solidFill>
                <a:latin typeface="Times New Roman" panose="02020603050405020304" pitchFamily="18" charset="0"/>
                <a:ea typeface="楷体" panose="02010609060101010101" pitchFamily="49" charset="-122"/>
                <a:sym typeface="+mn-ea"/>
              </a:rPr>
              <a:t>Conclusion</a:t>
            </a:r>
            <a:br>
              <a:rPr lang="zh-CN" altLang="en-US" sz="4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sp>
        <p:nvSpPr>
          <p:cNvPr id="3" name="文本框 2"/>
          <p:cNvSpPr txBox="1"/>
          <p:nvPr/>
        </p:nvSpPr>
        <p:spPr>
          <a:xfrm>
            <a:off x="838200" y="2409190"/>
            <a:ext cx="10713720" cy="2676525"/>
          </a:xfrm>
          <a:prstGeom prst="rect">
            <a:avLst/>
          </a:prstGeom>
          <a:noFill/>
        </p:spPr>
        <p:txBody>
          <a:bodyPr wrap="square" rtlCol="0" anchor="t">
            <a:spAutoFit/>
          </a:bodyPr>
          <a:p>
            <a:r>
              <a:rPr lang="en-US" altLang="zh-CN" sz="16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In  this  paper, we study conversational  emotion recognition.  The SOTA method ignores the psychological  interactions  between  utterances  over several time steps and does not conform with the nature of psychological states.  We therefore propose a pSychological-Knowledge-Aware Interaction Graph (SKAIG). The graph contains four relations to model psychological states of speakers. Enhanced by commonsense knowledge and the deployment  of  the  graph  transformer,  our  method yields SOTA or competitive performance on benchmark datasets.</a:t>
            </a:r>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tx1"/>
                </a:solidFill>
                <a:effectLst/>
              </a:rPr>
              <a:t>Thanks</a:t>
            </a:r>
            <a:endParaRPr lang="zh-CN" altLang="en-US" sz="8000" b="0" dirty="0">
              <a:solidFill>
                <a:schemeClr val="tx1"/>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47668"/>
            <a:ext cx="10515600" cy="482946"/>
          </a:xfrm>
        </p:spPr>
        <p:txBody>
          <a:bodyPr/>
          <a:lstStyle/>
          <a:p>
            <a:r>
              <a:rPr lang="en-US" altLang="zh-CN" sz="3200">
                <a:solidFill>
                  <a:schemeClr val="accent1">
                    <a:lumMod val="50000"/>
                  </a:schemeClr>
                </a:solidFill>
                <a:latin typeface="Times New Roman" panose="02020603050405020304" pitchFamily="18" charset="0"/>
                <a:ea typeface="楷体" panose="02010609060101010101" pitchFamily="49" charset="-122"/>
                <a:sym typeface="+mn-ea"/>
              </a:rPr>
              <a:t>Introduction</a:t>
            </a:r>
            <a:endParaRPr lang="zh-CN" altLang="en-US" dirty="0"/>
          </a:p>
        </p:txBody>
      </p:sp>
      <p:pic>
        <p:nvPicPr>
          <p:cNvPr id="3" name="图片 2" descr="截屏2021-11-29 上午9.37.02"/>
          <p:cNvPicPr>
            <a:picLocks noChangeAspect="1"/>
          </p:cNvPicPr>
          <p:nvPr/>
        </p:nvPicPr>
        <p:blipFill>
          <a:blip r:embed="rId1"/>
          <a:stretch>
            <a:fillRect/>
          </a:stretch>
        </p:blipFill>
        <p:spPr>
          <a:xfrm>
            <a:off x="3007360" y="1473200"/>
            <a:ext cx="5968365" cy="46475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368300" y="1253490"/>
            <a:ext cx="11238865" cy="5169535"/>
          </a:xfrm>
          <a:prstGeom prst="rect">
            <a:avLst/>
          </a:prstGeom>
          <a:noFill/>
        </p:spPr>
        <p:txBody>
          <a:bodyPr wrap="square" rtlCol="0" anchor="t">
            <a:spAutoFit/>
          </a:bodyPr>
          <a:p>
            <a:endParaRPr lang="zh-CN" altLang="en-US">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sym typeface="+mn-ea"/>
              </a:rPr>
              <a:t>•</a:t>
            </a:r>
            <a:r>
              <a:rPr lang="zh-CN" altLang="en-US">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sym typeface="+mn-ea"/>
              </a:rPr>
              <a:t>Unlike traditional emotion recognition, CER needs to model not only the </a:t>
            </a:r>
            <a:r>
              <a:rPr sz="2400">
                <a:solidFill>
                  <a:srgbClr val="FF0000"/>
                </a:solidFill>
                <a:latin typeface="Times New Roman Regular" panose="02020603050405020304" charset="0"/>
                <a:cs typeface="Times New Roman Regular" panose="02020603050405020304" charset="0"/>
                <a:sym typeface="+mn-ea"/>
              </a:rPr>
              <a:t>semantic</a:t>
            </a:r>
            <a:r>
              <a:rPr sz="2400">
                <a:latin typeface="Times New Roman Regular" panose="02020603050405020304" charset="0"/>
                <a:cs typeface="Times New Roman Regular" panose="02020603050405020304" charset="0"/>
                <a:sym typeface="+mn-ea"/>
              </a:rPr>
              <a:t>  information of an utterance, but also the conversational </a:t>
            </a:r>
            <a:r>
              <a:rPr sz="2400">
                <a:solidFill>
                  <a:srgbClr val="FF0000"/>
                </a:solidFill>
                <a:latin typeface="Times New Roman Regular" panose="02020603050405020304" charset="0"/>
                <a:cs typeface="Times New Roman Regular" panose="02020603050405020304" charset="0"/>
                <a:sym typeface="+mn-ea"/>
              </a:rPr>
              <a:t>contextual</a:t>
            </a:r>
            <a:r>
              <a:rPr sz="2400">
                <a:latin typeface="Times New Roman Regular" panose="02020603050405020304" charset="0"/>
                <a:cs typeface="Times New Roman Regular" panose="02020603050405020304" charset="0"/>
                <a:sym typeface="+mn-ea"/>
              </a:rPr>
              <a:t> information between utterances</a:t>
            </a:r>
            <a:r>
              <a:rPr lang="en-US" sz="2400">
                <a:latin typeface="Times New Roman Regular" panose="02020603050405020304" charset="0"/>
                <a:cs typeface="Times New Roman Regular" panose="02020603050405020304" charset="0"/>
                <a:sym typeface="+mn-ea"/>
              </a:rPr>
              <a:t>.</a:t>
            </a:r>
            <a:endParaRPr sz="2400">
              <a:latin typeface="Times New Roman Regular" panose="02020603050405020304" charset="0"/>
              <a:cs typeface="Times New Roman Regular" panose="02020603050405020304" charset="0"/>
              <a:sym typeface="+mn-ea"/>
            </a:endParaRPr>
          </a:p>
          <a:p>
            <a:endParaRPr sz="2400">
              <a:latin typeface="Times New Roman Regular" panose="02020603050405020304" charset="0"/>
              <a:cs typeface="Times New Roman Regular" panose="02020603050405020304" charset="0"/>
              <a:sym typeface="+mn-ea"/>
            </a:endParaRPr>
          </a:p>
          <a:p>
            <a:endParaRPr sz="2400">
              <a:latin typeface="Times New Roman Regular" panose="02020603050405020304" charset="0"/>
              <a:cs typeface="Times New Roman Regular" panose="02020603050405020304" charset="0"/>
              <a:sym typeface="+mn-ea"/>
            </a:endParaRPr>
          </a:p>
          <a:p>
            <a:r>
              <a:rPr lang="zh-CN" altLang="en-US" sz="2400">
                <a:latin typeface="Times New Roman Regular" panose="02020603050405020304" charset="0"/>
                <a:cs typeface="Times New Roman Regular" panose="02020603050405020304" charset="0"/>
              </a:rPr>
              <a:t>• </a:t>
            </a:r>
            <a:r>
              <a:rPr sz="2400">
                <a:solidFill>
                  <a:srgbClr val="FF0000"/>
                </a:solidFill>
                <a:latin typeface="Times New Roman Regular" panose="02020603050405020304" charset="0"/>
                <a:cs typeface="Times New Roman Regular" panose="02020603050405020304" charset="0"/>
              </a:rPr>
              <a:t>the speaker information</a:t>
            </a:r>
            <a:r>
              <a:rPr sz="2400">
                <a:latin typeface="Times New Roman Regular" panose="02020603050405020304" charset="0"/>
                <a:cs typeface="Times New Roman Regular" panose="02020603050405020304" charset="0"/>
              </a:rPr>
              <a:t> attaching to the utterance is thought to facilitate modeling the conversational context. Different speaker modeling schemesand the corresponding solutions are proposed to enhance the interactions between utterances</a:t>
            </a:r>
            <a:r>
              <a:rPr lang="en-US" sz="2400">
                <a:latin typeface="Times New Roman Regular" panose="02020603050405020304" charset="0"/>
                <a:cs typeface="Times New Roman Regular" panose="02020603050405020304" charset="0"/>
              </a:rPr>
              <a:t>.</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sym typeface="+mn-ea"/>
              </a:rPr>
              <a:t>•</a:t>
            </a:r>
            <a:r>
              <a:rPr sz="2400">
                <a:latin typeface="Times New Roman Regular" panose="02020603050405020304" charset="0"/>
                <a:cs typeface="Times New Roman Regular" panose="02020603050405020304" charset="0"/>
              </a:rPr>
              <a:t>Although these works yield significant performance, the modeling of conversational context and speakers does not consider </a:t>
            </a:r>
            <a:r>
              <a:rPr sz="2400">
                <a:solidFill>
                  <a:srgbClr val="FF0000"/>
                </a:solidFill>
                <a:latin typeface="Times New Roman Regular" panose="02020603050405020304" charset="0"/>
                <a:cs typeface="Times New Roman Regular" panose="02020603050405020304" charset="0"/>
              </a:rPr>
              <a:t>psychological states of speakers</a:t>
            </a:r>
            <a:r>
              <a:rPr lang="en-US" sz="2400">
                <a:solidFill>
                  <a:srgbClr val="FF0000"/>
                </a:solidFill>
                <a:latin typeface="Times New Roman Regular" panose="02020603050405020304" charset="0"/>
                <a:cs typeface="Times New Roman Regular" panose="02020603050405020304" charset="0"/>
              </a:rPr>
              <a:t>.</a:t>
            </a:r>
            <a:endParaRPr sz="2400">
              <a:solidFill>
                <a:srgbClr val="FF0000"/>
              </a:solidFill>
              <a:latin typeface="Times New Roman Regular" panose="02020603050405020304" charset="0"/>
              <a:cs typeface="Times New Roman Regular" panose="02020603050405020304" charset="0"/>
            </a:endParaRPr>
          </a:p>
          <a:p>
            <a:endParaRPr sz="2400">
              <a:solidFill>
                <a:srgbClr val="FF0000"/>
              </a:solidFill>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1081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4" name="图片 3" descr="截屏2021-11-29 上午9.51.57"/>
          <p:cNvPicPr>
            <a:picLocks noChangeAspect="1"/>
          </p:cNvPicPr>
          <p:nvPr/>
        </p:nvPicPr>
        <p:blipFill>
          <a:blip r:embed="rId1"/>
          <a:stretch>
            <a:fillRect/>
          </a:stretch>
        </p:blipFill>
        <p:spPr>
          <a:xfrm>
            <a:off x="662305" y="1176020"/>
            <a:ext cx="5173345" cy="3569970"/>
          </a:xfrm>
          <a:prstGeom prst="rect">
            <a:avLst/>
          </a:prstGeom>
        </p:spPr>
      </p:pic>
      <p:pic>
        <p:nvPicPr>
          <p:cNvPr id="5" name="图片 4" descr="截屏2021-11-29 上午9.52.10"/>
          <p:cNvPicPr>
            <a:picLocks noChangeAspect="1"/>
          </p:cNvPicPr>
          <p:nvPr/>
        </p:nvPicPr>
        <p:blipFill>
          <a:blip r:embed="rId2"/>
          <a:stretch>
            <a:fillRect/>
          </a:stretch>
        </p:blipFill>
        <p:spPr>
          <a:xfrm>
            <a:off x="539115" y="4745990"/>
            <a:ext cx="5420360" cy="1811020"/>
          </a:xfrm>
          <a:prstGeom prst="rect">
            <a:avLst/>
          </a:prstGeom>
        </p:spPr>
      </p:pic>
      <p:sp>
        <p:nvSpPr>
          <p:cNvPr id="7" name="文本框 6"/>
          <p:cNvSpPr txBox="1"/>
          <p:nvPr/>
        </p:nvSpPr>
        <p:spPr>
          <a:xfrm>
            <a:off x="5959475" y="1738630"/>
            <a:ext cx="6142355" cy="4154170"/>
          </a:xfrm>
          <a:prstGeom prst="rect">
            <a:avLst/>
          </a:prstGeom>
          <a:noFill/>
        </p:spPr>
        <p:txBody>
          <a:bodyPr wrap="square" rtlCol="0" anchor="t">
            <a:spAutoFit/>
          </a:bodyPr>
          <a:p>
            <a:r>
              <a:rPr lang="en-US" sz="2400">
                <a:latin typeface="Times New Roman Regular" panose="02020603050405020304" charset="0"/>
                <a:cs typeface="Times New Roman Regular" panose="02020603050405020304" charset="0"/>
              </a:rPr>
              <a:t>    </a:t>
            </a:r>
            <a:r>
              <a:rPr lang="en-US" sz="2400" b="1">
                <a:solidFill>
                  <a:srgbClr val="FF0000"/>
                </a:solidFill>
                <a:latin typeface="Times New Roman Bold" panose="02020603050405020304" charset="0"/>
                <a:cs typeface="Times New Roman Bold" panose="02020603050405020304" charset="0"/>
              </a:rPr>
              <a:t>A</a:t>
            </a:r>
            <a:r>
              <a:rPr sz="2400" b="1">
                <a:solidFill>
                  <a:srgbClr val="FF0000"/>
                </a:solidFill>
                <a:latin typeface="Times New Roman Bold" panose="02020603050405020304" charset="0"/>
                <a:cs typeface="Times New Roman Bold" panose="02020603050405020304" charset="0"/>
              </a:rPr>
              <a:t>ction</a:t>
            </a:r>
            <a:r>
              <a:rPr sz="2400">
                <a:latin typeface="Times New Roman Regular" panose="02020603050405020304" charset="0"/>
                <a:cs typeface="Times New Roman Regular" panose="02020603050405020304" charset="0"/>
              </a:rPr>
              <a:t> means what the speaker </a:t>
            </a:r>
            <a:r>
              <a:rPr sz="2400" b="1">
                <a:solidFill>
                  <a:srgbClr val="FF0000"/>
                </a:solidFill>
                <a:latin typeface="Times New Roman Bold" panose="02020603050405020304" charset="0"/>
                <a:cs typeface="Times New Roman Bold" panose="02020603050405020304" charset="0"/>
              </a:rPr>
              <a:t>wants </a:t>
            </a:r>
            <a:endParaRPr sz="2400" b="1">
              <a:solidFill>
                <a:srgbClr val="FF0000"/>
              </a:solidFill>
              <a:latin typeface="Times New Roman Bold" panose="02020603050405020304" charset="0"/>
              <a:cs typeface="Times New Roman Bold" panose="02020603050405020304" charset="0"/>
            </a:endParaRPr>
          </a:p>
          <a:p>
            <a:r>
              <a:rPr sz="2400" b="1">
                <a:solidFill>
                  <a:srgbClr val="FF0000"/>
                </a:solidFill>
                <a:latin typeface="Times New Roman Bold" panose="02020603050405020304" charset="0"/>
                <a:cs typeface="Times New Roman Bold" panose="02020603050405020304" charset="0"/>
              </a:rPr>
              <a:t>to do in the next step</a:t>
            </a:r>
            <a:r>
              <a:rPr sz="2400">
                <a:latin typeface="Times New Roman Regular" panose="02020603050405020304" charset="0"/>
                <a:cs typeface="Times New Roman Regular" panose="02020603050405020304" charset="0"/>
              </a:rPr>
              <a:t>, which can be triggered </a:t>
            </a:r>
            <a:endParaRPr sz="2400">
              <a:latin typeface="Times New Roman Regular" panose="02020603050405020304" charset="0"/>
              <a:cs typeface="Times New Roman Regular" panose="02020603050405020304" charset="0"/>
            </a:endParaRPr>
          </a:p>
          <a:p>
            <a:r>
              <a:rPr sz="2400">
                <a:latin typeface="Times New Roman Regular" panose="02020603050405020304" charset="0"/>
                <a:cs typeface="Times New Roman Regular" panose="02020603050405020304" charset="0"/>
              </a:rPr>
              <a:t>by speaker him/herself or other speakers. </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sz="2400">
                <a:latin typeface="Times New Roman Regular" panose="02020603050405020304" charset="0"/>
                <a:cs typeface="Times New Roman Regular" panose="02020603050405020304" charset="0"/>
              </a:rPr>
              <a:t>    </a:t>
            </a:r>
            <a:r>
              <a:rPr sz="2400" b="1">
                <a:solidFill>
                  <a:srgbClr val="FF0000"/>
                </a:solidFill>
                <a:latin typeface="Times New Roman Bold" panose="02020603050405020304" charset="0"/>
                <a:cs typeface="Times New Roman Bold" panose="02020603050405020304" charset="0"/>
              </a:rPr>
              <a:t>Intention</a:t>
            </a:r>
            <a:r>
              <a:rPr sz="2400">
                <a:latin typeface="Times New Roman Regular" panose="02020603050405020304" charset="0"/>
                <a:cs typeface="Times New Roman Regular" panose="02020603050405020304" charset="0"/>
              </a:rPr>
              <a:t> means what the speaker </a:t>
            </a:r>
            <a:r>
              <a:rPr sz="2400" b="1">
                <a:solidFill>
                  <a:srgbClr val="FF0000"/>
                </a:solidFill>
                <a:latin typeface="Times New Roman Bold" panose="02020603050405020304" charset="0"/>
                <a:cs typeface="Times New Roman Bold" panose="02020603050405020304" charset="0"/>
              </a:rPr>
              <a:t>wanted to do before this step</a:t>
            </a:r>
            <a:r>
              <a:rPr sz="2400">
                <a:latin typeface="Times New Roman Regular" panose="02020603050405020304" charset="0"/>
                <a:cs typeface="Times New Roman Regular" panose="02020603050405020304" charset="0"/>
              </a:rPr>
              <a:t>, which can only be inferred by speaker him/herself.</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sz="2400">
                <a:latin typeface="Times New Roman Regular" panose="02020603050405020304" charset="0"/>
                <a:cs typeface="Times New Roman Regular" panose="02020603050405020304" charset="0"/>
              </a:rPr>
              <a:t>   Therefore, for a targeted utterance, the action can be inferred from its </a:t>
            </a:r>
            <a:r>
              <a:rPr sz="2400" b="1">
                <a:solidFill>
                  <a:srgbClr val="FF0000"/>
                </a:solidFill>
                <a:latin typeface="Times New Roman Bold" panose="02020603050405020304" charset="0"/>
                <a:cs typeface="Times New Roman Bold" panose="02020603050405020304" charset="0"/>
              </a:rPr>
              <a:t>past</a:t>
            </a:r>
            <a:r>
              <a:rPr sz="2400">
                <a:latin typeface="Times New Roman Regular" panose="02020603050405020304" charset="0"/>
                <a:cs typeface="Times New Roman Regular" panose="02020603050405020304" charset="0"/>
              </a:rPr>
              <a:t> context, the intention from its </a:t>
            </a:r>
            <a:r>
              <a:rPr sz="2400" b="1">
                <a:solidFill>
                  <a:srgbClr val="FF0000"/>
                </a:solidFill>
                <a:latin typeface="Times New Roman Bold" panose="02020603050405020304" charset="0"/>
                <a:cs typeface="Times New Roman Bold" panose="02020603050405020304" charset="0"/>
              </a:rPr>
              <a:t>future</a:t>
            </a:r>
            <a:r>
              <a:rPr sz="2400">
                <a:latin typeface="Times New Roman Regular" panose="02020603050405020304" charset="0"/>
                <a:cs typeface="Times New Roman Regular" panose="02020603050405020304" charset="0"/>
              </a:rPr>
              <a:t> context.</a:t>
            </a:r>
            <a:endParaRPr sz="2400">
              <a:latin typeface="Times New Roman Regular" panose="02020603050405020304" charset="0"/>
              <a:cs typeface="Times New Roman Regular"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120015" y="1171575"/>
            <a:ext cx="8205470" cy="4425950"/>
          </a:xfrm>
          <a:prstGeom prst="rect">
            <a:avLst/>
          </a:prstGeom>
        </p:spPr>
      </p:pic>
      <p:pic>
        <p:nvPicPr>
          <p:cNvPr id="19" name="图片 18" descr="截屏2021-11-29 上午10.11.14"/>
          <p:cNvPicPr>
            <a:picLocks noChangeAspect="1"/>
          </p:cNvPicPr>
          <p:nvPr/>
        </p:nvPicPr>
        <p:blipFill>
          <a:blip r:embed="rId2"/>
          <a:stretch>
            <a:fillRect/>
          </a:stretch>
        </p:blipFill>
        <p:spPr>
          <a:xfrm>
            <a:off x="120015" y="5597525"/>
            <a:ext cx="8136255" cy="950595"/>
          </a:xfrm>
          <a:prstGeom prst="rect">
            <a:avLst/>
          </a:prstGeom>
        </p:spPr>
      </p:pic>
      <p:sp>
        <p:nvSpPr>
          <p:cNvPr id="20" name="文本框 19"/>
          <p:cNvSpPr txBox="1"/>
          <p:nvPr/>
        </p:nvSpPr>
        <p:spPr>
          <a:xfrm>
            <a:off x="8196580" y="2343785"/>
            <a:ext cx="4875530" cy="2861310"/>
          </a:xfrm>
          <a:prstGeom prst="rect">
            <a:avLst/>
          </a:prstGeom>
          <a:noFill/>
        </p:spPr>
        <p:txBody>
          <a:bodyPr wrap="square" rtlCol="0" anchor="t">
            <a:spAutoFit/>
          </a:bodyPr>
          <a:p>
            <a:r>
              <a:rPr lang="zh-CN" altLang="en-US">
                <a:solidFill>
                  <a:srgbClr val="FF0000"/>
                </a:solidFill>
              </a:rPr>
              <a:t>xWant,oWant</a:t>
            </a:r>
            <a:r>
              <a:rPr lang="zh-CN" altLang="en-US"/>
              <a:t> model the action </a:t>
            </a:r>
            <a:endParaRPr lang="zh-CN" altLang="en-US"/>
          </a:p>
          <a:p>
            <a:r>
              <a:rPr lang="zh-CN" altLang="en-US"/>
              <a:t>indicated by utterances in the </a:t>
            </a:r>
            <a:endParaRPr lang="zh-CN" altLang="en-US"/>
          </a:p>
          <a:p>
            <a:r>
              <a:rPr lang="zh-CN" altLang="en-US"/>
              <a:t>past context with the same  speaker </a:t>
            </a:r>
            <a:endParaRPr lang="zh-CN" altLang="en-US"/>
          </a:p>
          <a:p>
            <a:r>
              <a:rPr lang="zh-CN" altLang="en-US">
                <a:solidFill>
                  <a:srgbClr val="FF0000"/>
                </a:solidFill>
              </a:rPr>
              <a:t>(x)</a:t>
            </a:r>
            <a:r>
              <a:rPr lang="zh-CN" altLang="en-US"/>
              <a:t> and other speakers </a:t>
            </a:r>
            <a:r>
              <a:rPr lang="zh-CN" altLang="en-US">
                <a:solidFill>
                  <a:srgbClr val="FF0000"/>
                </a:solidFill>
              </a:rPr>
              <a:t>(o)</a:t>
            </a:r>
            <a:r>
              <a:rPr lang="zh-CN" altLang="en-US"/>
              <a:t> respectively.   Conversely,</a:t>
            </a:r>
            <a:r>
              <a:rPr lang="zh-CN" altLang="en-US">
                <a:solidFill>
                  <a:srgbClr val="FF0000"/>
                </a:solidFill>
              </a:rPr>
              <a:t>xIntent</a:t>
            </a:r>
            <a:r>
              <a:rPr lang="zh-CN" altLang="en-US"/>
              <a:t> models the </a:t>
            </a:r>
            <a:endParaRPr lang="zh-CN" altLang="en-US"/>
          </a:p>
          <a:p>
            <a:r>
              <a:rPr lang="zh-CN" altLang="en-US"/>
              <a:t>intention inferred  by utterancesin the</a:t>
            </a:r>
            <a:endParaRPr lang="zh-CN" altLang="en-US"/>
          </a:p>
          <a:p>
            <a:r>
              <a:rPr lang="zh-CN" altLang="en-US"/>
              <a:t>future context.And </a:t>
            </a:r>
            <a:r>
              <a:rPr lang="zh-CN" altLang="en-US">
                <a:solidFill>
                  <a:srgbClr val="FF0000"/>
                </a:solidFill>
              </a:rPr>
              <a:t>xEffect</a:t>
            </a:r>
            <a:r>
              <a:rPr lang="zh-CN" altLang="en-US"/>
              <a:t> is the </a:t>
            </a:r>
            <a:endParaRPr lang="zh-CN" altLang="en-US"/>
          </a:p>
          <a:p>
            <a:r>
              <a:rPr lang="zh-CN" altLang="en-US"/>
              <a:t>self-connected relation to model the </a:t>
            </a:r>
            <a:endParaRPr lang="zh-CN" altLang="en-US"/>
          </a:p>
          <a:p>
            <a:r>
              <a:rPr lang="zh-CN" altLang="en-US"/>
              <a:t>influence from the present utterance</a:t>
            </a:r>
            <a:endParaRPr lang="zh-CN" altLang="en-US"/>
          </a:p>
          <a:p>
            <a:r>
              <a:rPr lang="zh-CN" altLang="en-US"/>
              <a:t>itself.</a:t>
            </a: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1132840" y="1047750"/>
            <a:ext cx="10119360" cy="4549140"/>
          </a:xfrm>
          <a:prstGeom prst="rect">
            <a:avLst/>
          </a:prstGeom>
        </p:spPr>
      </p:pic>
      <p:pic>
        <p:nvPicPr>
          <p:cNvPr id="19" name="图片 18" descr="截屏2021-11-29 上午10.11.14"/>
          <p:cNvPicPr>
            <a:picLocks noChangeAspect="1"/>
          </p:cNvPicPr>
          <p:nvPr/>
        </p:nvPicPr>
        <p:blipFill>
          <a:blip r:embed="rId2"/>
          <a:stretch>
            <a:fillRect/>
          </a:stretch>
        </p:blipFill>
        <p:spPr>
          <a:xfrm>
            <a:off x="2258695" y="5768340"/>
            <a:ext cx="8136255" cy="9505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120015" y="1549400"/>
            <a:ext cx="8205470" cy="4048125"/>
          </a:xfrm>
          <a:prstGeom prst="rect">
            <a:avLst/>
          </a:prstGeom>
        </p:spPr>
      </p:pic>
      <p:pic>
        <p:nvPicPr>
          <p:cNvPr id="19" name="图片 18" descr="截屏2021-11-29 上午10.11.14"/>
          <p:cNvPicPr>
            <a:picLocks noChangeAspect="1"/>
          </p:cNvPicPr>
          <p:nvPr/>
        </p:nvPicPr>
        <p:blipFill>
          <a:blip r:embed="rId2"/>
          <a:stretch>
            <a:fillRect/>
          </a:stretch>
        </p:blipFill>
        <p:spPr>
          <a:xfrm>
            <a:off x="120015" y="5597525"/>
            <a:ext cx="8136255" cy="950595"/>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Task Definition</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1-11-29 上午10.23.00"/>
          <p:cNvPicPr>
            <a:picLocks noChangeAspect="1"/>
          </p:cNvPicPr>
          <p:nvPr/>
        </p:nvPicPr>
        <p:blipFill>
          <a:blip r:embed="rId3"/>
          <a:srcRect t="-8108"/>
          <a:stretch>
            <a:fillRect/>
          </a:stretch>
        </p:blipFill>
        <p:spPr>
          <a:xfrm>
            <a:off x="8813800" y="2069465"/>
            <a:ext cx="2540000" cy="381000"/>
          </a:xfrm>
          <a:prstGeom prst="rect">
            <a:avLst/>
          </a:prstGeom>
        </p:spPr>
      </p:pic>
      <p:pic>
        <p:nvPicPr>
          <p:cNvPr id="5" name="图片 4" descr="截屏2021-11-29 上午10.23.40"/>
          <p:cNvPicPr>
            <a:picLocks noChangeAspect="1"/>
          </p:cNvPicPr>
          <p:nvPr/>
        </p:nvPicPr>
        <p:blipFill>
          <a:blip r:embed="rId4"/>
          <a:stretch>
            <a:fillRect/>
          </a:stretch>
        </p:blipFill>
        <p:spPr>
          <a:xfrm>
            <a:off x="8879205" y="2986405"/>
            <a:ext cx="812800" cy="317500"/>
          </a:xfrm>
          <a:prstGeom prst="rect">
            <a:avLst/>
          </a:prstGeom>
        </p:spPr>
      </p:pic>
      <p:pic>
        <p:nvPicPr>
          <p:cNvPr id="6" name="图片 5" descr="截屏2021-11-29 上午10.23.55"/>
          <p:cNvPicPr>
            <a:picLocks noChangeAspect="1"/>
          </p:cNvPicPr>
          <p:nvPr/>
        </p:nvPicPr>
        <p:blipFill>
          <a:blip r:embed="rId5"/>
          <a:stretch>
            <a:fillRect/>
          </a:stretch>
        </p:blipFill>
        <p:spPr>
          <a:xfrm>
            <a:off x="9836785" y="2986405"/>
            <a:ext cx="1917700" cy="368300"/>
          </a:xfrm>
          <a:prstGeom prst="rect">
            <a:avLst/>
          </a:prstGeom>
        </p:spPr>
      </p:pic>
      <p:pic>
        <p:nvPicPr>
          <p:cNvPr id="7" name="图片 6" descr="截屏2021-11-29 上午10.24.42"/>
          <p:cNvPicPr>
            <a:picLocks noChangeAspect="1"/>
          </p:cNvPicPr>
          <p:nvPr/>
        </p:nvPicPr>
        <p:blipFill>
          <a:blip r:embed="rId6"/>
          <a:stretch>
            <a:fillRect/>
          </a:stretch>
        </p:blipFill>
        <p:spPr>
          <a:xfrm>
            <a:off x="8879205" y="3839845"/>
            <a:ext cx="2235200" cy="342900"/>
          </a:xfrm>
          <a:prstGeom prst="rect">
            <a:avLst/>
          </a:prstGeom>
        </p:spPr>
      </p:pic>
      <p:pic>
        <p:nvPicPr>
          <p:cNvPr id="8" name="图片 7" descr="截屏2021-11-29 上午10.25.18"/>
          <p:cNvPicPr>
            <a:picLocks noChangeAspect="1"/>
          </p:cNvPicPr>
          <p:nvPr/>
        </p:nvPicPr>
        <p:blipFill>
          <a:blip r:embed="rId7"/>
          <a:stretch>
            <a:fillRect/>
          </a:stretch>
        </p:blipFill>
        <p:spPr>
          <a:xfrm>
            <a:off x="8879205" y="4808220"/>
            <a:ext cx="1854200" cy="368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78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18" name="图片 17" descr="截屏2021-11-29 上午10.10.53"/>
          <p:cNvPicPr>
            <a:picLocks noChangeAspect="1"/>
          </p:cNvPicPr>
          <p:nvPr/>
        </p:nvPicPr>
        <p:blipFill>
          <a:blip r:embed="rId1"/>
          <a:stretch>
            <a:fillRect/>
          </a:stretch>
        </p:blipFill>
        <p:spPr>
          <a:xfrm>
            <a:off x="120015" y="1532890"/>
            <a:ext cx="5767070" cy="2707005"/>
          </a:xfrm>
          <a:prstGeom prst="rect">
            <a:avLst/>
          </a:prstGeom>
        </p:spPr>
      </p:pic>
      <p:sp>
        <p:nvSpPr>
          <p:cNvPr id="4" name="文本框 3"/>
          <p:cNvSpPr txBox="1"/>
          <p:nvPr/>
        </p:nvSpPr>
        <p:spPr>
          <a:xfrm>
            <a:off x="195580" y="1134110"/>
            <a:ext cx="11158220" cy="398780"/>
          </a:xfrm>
          <a:prstGeom prst="rect">
            <a:avLst/>
          </a:prstGeom>
          <a:noFill/>
        </p:spPr>
        <p:txBody>
          <a:bodyPr wrap="square" rtlCol="0" anchor="t">
            <a:spAutoFit/>
          </a:bodyPr>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Utterance-level Encoder</a:t>
            </a:r>
            <a:endPar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圆角矩形 8"/>
          <p:cNvSpPr/>
          <p:nvPr/>
        </p:nvSpPr>
        <p:spPr>
          <a:xfrm>
            <a:off x="567055" y="1725295"/>
            <a:ext cx="938530" cy="243840"/>
          </a:xfrm>
          <a:prstGeom prst="roundRect">
            <a:avLst/>
          </a:prstGeom>
          <a:noFill/>
          <a:ln>
            <a:solidFill>
              <a:srgbClr val="FF33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a:stCxn id="9" idx="2"/>
          </p:cNvCxnSpPr>
          <p:nvPr/>
        </p:nvCxnSpPr>
        <p:spPr>
          <a:xfrm>
            <a:off x="1036320" y="1969135"/>
            <a:ext cx="750570" cy="239268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1" name="图片 10" descr="截屏2021-11-29 上午10.27.53"/>
          <p:cNvPicPr>
            <a:picLocks noChangeAspect="1"/>
          </p:cNvPicPr>
          <p:nvPr/>
        </p:nvPicPr>
        <p:blipFill>
          <a:blip r:embed="rId2"/>
          <a:stretch>
            <a:fillRect/>
          </a:stretch>
        </p:blipFill>
        <p:spPr>
          <a:xfrm>
            <a:off x="707390" y="4382770"/>
            <a:ext cx="4592320" cy="2315210"/>
          </a:xfrm>
          <a:prstGeom prst="rect">
            <a:avLst/>
          </a:prstGeom>
        </p:spPr>
      </p:pic>
      <p:pic>
        <p:nvPicPr>
          <p:cNvPr id="12" name="图片 11" descr="截屏2021-11-29 上午10.28.26"/>
          <p:cNvPicPr>
            <a:picLocks noChangeAspect="1"/>
          </p:cNvPicPr>
          <p:nvPr/>
        </p:nvPicPr>
        <p:blipFill>
          <a:blip r:embed="rId3"/>
          <a:stretch>
            <a:fillRect/>
          </a:stretch>
        </p:blipFill>
        <p:spPr>
          <a:xfrm>
            <a:off x="7369175" y="1857375"/>
            <a:ext cx="749300" cy="279400"/>
          </a:xfrm>
          <a:prstGeom prst="rect">
            <a:avLst/>
          </a:prstGeom>
        </p:spPr>
      </p:pic>
      <p:pic>
        <p:nvPicPr>
          <p:cNvPr id="13" name="图片 12" descr="截屏2021-11-29 上午10.28.40"/>
          <p:cNvPicPr>
            <a:picLocks noChangeAspect="1"/>
          </p:cNvPicPr>
          <p:nvPr/>
        </p:nvPicPr>
        <p:blipFill>
          <a:blip r:embed="rId4"/>
          <a:stretch>
            <a:fillRect/>
          </a:stretch>
        </p:blipFill>
        <p:spPr>
          <a:xfrm>
            <a:off x="8429625" y="1806575"/>
            <a:ext cx="1701800" cy="381000"/>
          </a:xfrm>
          <a:prstGeom prst="rect">
            <a:avLst/>
          </a:prstGeom>
        </p:spPr>
      </p:pic>
      <p:pic>
        <p:nvPicPr>
          <p:cNvPr id="14" name="图片 13" descr="截屏2021-11-29 上午10.28.53"/>
          <p:cNvPicPr>
            <a:picLocks noChangeAspect="1"/>
          </p:cNvPicPr>
          <p:nvPr/>
        </p:nvPicPr>
        <p:blipFill>
          <a:blip r:embed="rId5"/>
          <a:stretch>
            <a:fillRect/>
          </a:stretch>
        </p:blipFill>
        <p:spPr>
          <a:xfrm>
            <a:off x="7146925" y="2523490"/>
            <a:ext cx="4267200" cy="584200"/>
          </a:xfrm>
          <a:prstGeom prst="rect">
            <a:avLst/>
          </a:prstGeom>
        </p:spPr>
      </p:pic>
      <p:pic>
        <p:nvPicPr>
          <p:cNvPr id="15" name="图片 14" descr="截屏2021-11-29 上午10.29.07"/>
          <p:cNvPicPr>
            <a:picLocks noChangeAspect="1"/>
          </p:cNvPicPr>
          <p:nvPr/>
        </p:nvPicPr>
        <p:blipFill>
          <a:blip r:embed="rId6"/>
          <a:stretch>
            <a:fillRect/>
          </a:stretch>
        </p:blipFill>
        <p:spPr>
          <a:xfrm>
            <a:off x="10131425" y="3210560"/>
            <a:ext cx="1111250" cy="294640"/>
          </a:xfrm>
          <a:prstGeom prst="rect">
            <a:avLst/>
          </a:prstGeom>
        </p:spPr>
      </p:pic>
      <p:pic>
        <p:nvPicPr>
          <p:cNvPr id="16" name="图片 15" descr="截屏2021-11-29 上午10.29.34"/>
          <p:cNvPicPr>
            <a:picLocks noChangeAspect="1"/>
          </p:cNvPicPr>
          <p:nvPr/>
        </p:nvPicPr>
        <p:blipFill>
          <a:blip r:embed="rId7"/>
          <a:stretch>
            <a:fillRect/>
          </a:stretch>
        </p:blipFill>
        <p:spPr>
          <a:xfrm>
            <a:off x="7197725" y="3997325"/>
            <a:ext cx="4216400" cy="546100"/>
          </a:xfrm>
          <a:prstGeom prst="rect">
            <a:avLst/>
          </a:prstGeom>
        </p:spPr>
      </p:pic>
      <p:pic>
        <p:nvPicPr>
          <p:cNvPr id="17" name="图片 16" descr="截屏2021-11-29 上午10.29.49"/>
          <p:cNvPicPr>
            <a:picLocks noChangeAspect="1"/>
          </p:cNvPicPr>
          <p:nvPr/>
        </p:nvPicPr>
        <p:blipFill>
          <a:blip r:embed="rId8"/>
          <a:stretch>
            <a:fillRect/>
          </a:stretch>
        </p:blipFill>
        <p:spPr>
          <a:xfrm>
            <a:off x="10288270" y="4718685"/>
            <a:ext cx="797560" cy="239395"/>
          </a:xfrm>
          <a:prstGeom prst="rect">
            <a:avLst/>
          </a:prstGeom>
        </p:spPr>
      </p:pic>
      <p:pic>
        <p:nvPicPr>
          <p:cNvPr id="20" name="图片 19" descr="截屏2021-11-29 上午10.30.19"/>
          <p:cNvPicPr>
            <a:picLocks noChangeAspect="1"/>
          </p:cNvPicPr>
          <p:nvPr/>
        </p:nvPicPr>
        <p:blipFill>
          <a:blip r:embed="rId9"/>
          <a:stretch>
            <a:fillRect/>
          </a:stretch>
        </p:blipFill>
        <p:spPr>
          <a:xfrm>
            <a:off x="7519670" y="5433060"/>
            <a:ext cx="1320800" cy="3683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3220</Words>
  <Application>WPS 演示</Application>
  <PresentationFormat>宽屏</PresentationFormat>
  <Paragraphs>131</Paragraphs>
  <Slides>21</Slides>
  <Notes>7</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21</vt:i4>
      </vt:variant>
    </vt:vector>
  </HeadingPairs>
  <TitlesOfParts>
    <vt:vector size="46"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Regular</vt:lpstr>
      <vt:lpstr>Times New Roman Bold</vt:lpstr>
      <vt:lpstr>等线</vt:lpstr>
      <vt:lpstr>汉仪中等线KW</vt:lpstr>
      <vt:lpstr>微软雅黑</vt:lpstr>
      <vt:lpstr>汉仪旗黑</vt:lpstr>
      <vt:lpstr>宋体</vt:lpstr>
      <vt:lpstr>Arial Unicode MS</vt:lpstr>
      <vt:lpstr>华康俪金黑W8(P)</vt:lpstr>
      <vt:lpstr>楷体</vt:lpstr>
      <vt:lpstr>Office 主题​​</vt:lpstr>
      <vt:lpstr>PowerPoint 演示文稿</vt:lpstr>
      <vt:lpstr>PowerPoint 演示文稿</vt:lpstr>
      <vt:lpstr>Introduction</vt:lpstr>
      <vt:lpstr>Introduction</vt:lpstr>
      <vt:lpstr>Approach</vt:lpstr>
      <vt:lpstr>Approach</vt:lpstr>
      <vt:lpstr>Approach</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1484</cp:revision>
  <dcterms:created xsi:type="dcterms:W3CDTF">2021-11-30T11:42:14Z</dcterms:created>
  <dcterms:modified xsi:type="dcterms:W3CDTF">2021-11-30T11:42:14Z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